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theme/themeOverride2.xml" ContentType="application/vnd.openxmlformats-officedocument.themeOverride+xml"/>
  <Override PartName="/ppt/charts/chart1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heme/themeOverride3.xml" ContentType="application/vnd.openxmlformats-officedocument.themeOverride+xml"/>
  <Override PartName="/ppt/charts/chart18.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8.xml" ContentType="application/vnd.openxmlformats-officedocument.presentationml.notesSlide+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12.xml" ContentType="application/vnd.openxmlformats-officedocument.presentationml.notesSlide+xml"/>
  <Override PartName="/ppt/charts/chart24.xml" ContentType="application/vnd.openxmlformats-officedocument.drawingml.chart+xml"/>
  <Override PartName="/ppt/drawings/drawing3.xml" ContentType="application/vnd.openxmlformats-officedocument.drawingml.chartshapes+xml"/>
  <Override PartName="/ppt/charts/chart2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6.xml" ContentType="application/vnd.openxmlformats-officedocument.drawingml.chart+xml"/>
  <Override PartName="/ppt/theme/themeOverride5.xml" ContentType="application/vnd.openxmlformats-officedocument.themeOverride+xml"/>
  <Override PartName="/ppt/charts/chart2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378" r:id="rId3"/>
    <p:sldId id="373" r:id="rId4"/>
    <p:sldId id="374" r:id="rId5"/>
    <p:sldId id="375" r:id="rId6"/>
    <p:sldId id="333" r:id="rId7"/>
    <p:sldId id="376" r:id="rId8"/>
    <p:sldId id="377" r:id="rId9"/>
    <p:sldId id="332" r:id="rId10"/>
    <p:sldId id="349" r:id="rId11"/>
    <p:sldId id="354" r:id="rId12"/>
    <p:sldId id="379" r:id="rId13"/>
    <p:sldId id="350" r:id="rId14"/>
    <p:sldId id="382" r:id="rId15"/>
    <p:sldId id="381" r:id="rId16"/>
    <p:sldId id="383" r:id="rId17"/>
    <p:sldId id="355" r:id="rId18"/>
    <p:sldId id="356" r:id="rId19"/>
    <p:sldId id="370" r:id="rId20"/>
    <p:sldId id="364" r:id="rId21"/>
    <p:sldId id="365" r:id="rId22"/>
    <p:sldId id="366" r:id="rId23"/>
    <p:sldId id="380" r:id="rId24"/>
    <p:sldId id="367" r:id="rId25"/>
    <p:sldId id="368" r:id="rId26"/>
    <p:sldId id="371" r:id="rId27"/>
    <p:sldId id="372" r:id="rId28"/>
    <p:sldId id="369" r:id="rId29"/>
  </p:sldIdLst>
  <p:sldSz cx="9144000" cy="6858000" type="screen4x3"/>
  <p:notesSz cx="6797675" cy="9872663"/>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9B"/>
    <a:srgbClr val="FFFFCC"/>
    <a:srgbClr val="FF7F00"/>
    <a:srgbClr val="646464"/>
    <a:srgbClr val="9F9F9F"/>
    <a:srgbClr val="666699"/>
    <a:srgbClr val="228B9D"/>
    <a:srgbClr val="0053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4642" autoAdjust="0"/>
  </p:normalViewPr>
  <p:slideViewPr>
    <p:cSldViewPr snapToGrid="0" snapToObjects="1">
      <p:cViewPr varScale="1">
        <p:scale>
          <a:sx n="96" d="100"/>
          <a:sy n="96" d="100"/>
        </p:scale>
        <p:origin x="198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3.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4.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962202627300897E-2"/>
          <c:y val="3.2239949725269099E-2"/>
          <c:w val="0.96057613465509295"/>
          <c:h val="0.90696682381086402"/>
        </c:manualLayout>
      </c:layout>
      <c:barChart>
        <c:barDir val="col"/>
        <c:grouping val="clustered"/>
        <c:varyColors val="0"/>
        <c:ser>
          <c:idx val="2"/>
          <c:order val="1"/>
          <c:tx>
            <c:strRef>
              <c:f>Sheet1!$A$4</c:f>
              <c:strCache>
                <c:ptCount val="1"/>
              </c:strCache>
            </c:strRef>
          </c:tx>
          <c:spPr>
            <a:solidFill>
              <a:schemeClr val="bg2"/>
            </a:solidFill>
          </c:spPr>
          <c:invertIfNegative val="0"/>
          <c:cat>
            <c:numRef>
              <c:f>Sheet1!$B$1:$AP$1</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Sheet1!$B$4:$AP$4</c:f>
              <c:numCache>
                <c:formatCode>General</c:formatCode>
                <c:ptCount val="19"/>
              </c:numCache>
            </c:numRef>
          </c:val>
        </c:ser>
        <c:dLbls>
          <c:showLegendKey val="0"/>
          <c:showVal val="0"/>
          <c:showCatName val="0"/>
          <c:showSerName val="0"/>
          <c:showPercent val="0"/>
          <c:showBubbleSize val="0"/>
        </c:dLbls>
        <c:gapWidth val="0"/>
        <c:axId val="224152080"/>
        <c:axId val="224152472"/>
      </c:barChart>
      <c:lineChart>
        <c:grouping val="standard"/>
        <c:varyColors val="0"/>
        <c:ser>
          <c:idx val="0"/>
          <c:order val="0"/>
          <c:tx>
            <c:strRef>
              <c:f>Sheet1!$A$2</c:f>
              <c:strCache>
                <c:ptCount val="1"/>
                <c:pt idx="0">
                  <c:v>Mērķa scenārijs</c:v>
                </c:pt>
              </c:strCache>
            </c:strRef>
          </c:tx>
          <c:spPr>
            <a:ln w="69850">
              <a:solidFill>
                <a:srgbClr val="FF0000"/>
              </a:solidFill>
              <a:prstDash val="solid"/>
            </a:ln>
          </c:spPr>
          <c:marker>
            <c:symbol val="none"/>
          </c:marker>
          <c:dPt>
            <c:idx val="1"/>
            <c:bubble3D val="0"/>
            <c:spPr>
              <a:ln w="69850">
                <a:solidFill>
                  <a:schemeClr val="tx1"/>
                </a:solidFill>
                <a:prstDash val="solid"/>
              </a:ln>
            </c:spPr>
          </c:dPt>
          <c:dPt>
            <c:idx val="2"/>
            <c:bubble3D val="0"/>
            <c:spPr>
              <a:ln w="69850">
                <a:solidFill>
                  <a:schemeClr val="tx1"/>
                </a:solidFill>
                <a:prstDash val="solid"/>
              </a:ln>
            </c:spPr>
          </c:dPt>
          <c:dPt>
            <c:idx val="3"/>
            <c:bubble3D val="0"/>
            <c:spPr>
              <a:ln w="69850">
                <a:solidFill>
                  <a:schemeClr val="tx1"/>
                </a:solidFill>
                <a:prstDash val="solid"/>
              </a:ln>
            </c:spPr>
          </c:dPt>
          <c:dPt>
            <c:idx val="4"/>
            <c:bubble3D val="0"/>
            <c:spPr>
              <a:ln w="69850">
                <a:solidFill>
                  <a:schemeClr val="tx1"/>
                </a:solidFill>
                <a:prstDash val="solid"/>
              </a:ln>
            </c:spPr>
          </c:dPt>
          <c:dPt>
            <c:idx val="5"/>
            <c:bubble3D val="0"/>
            <c:spPr>
              <a:ln w="69850">
                <a:solidFill>
                  <a:schemeClr val="tx1"/>
                </a:solidFill>
                <a:prstDash val="solid"/>
              </a:ln>
            </c:spPr>
          </c:dPt>
          <c:dPt>
            <c:idx val="6"/>
            <c:bubble3D val="0"/>
            <c:spPr>
              <a:ln w="69850">
                <a:solidFill>
                  <a:schemeClr val="tx1"/>
                </a:solidFill>
                <a:prstDash val="solid"/>
              </a:ln>
            </c:spPr>
          </c:dPt>
          <c:dPt>
            <c:idx val="7"/>
            <c:bubble3D val="0"/>
            <c:spPr>
              <a:ln w="69850">
                <a:solidFill>
                  <a:schemeClr val="tx1"/>
                </a:solidFill>
                <a:prstDash val="solid"/>
              </a:ln>
            </c:spPr>
          </c:dPt>
          <c:dPt>
            <c:idx val="8"/>
            <c:bubble3D val="0"/>
            <c:spPr>
              <a:ln w="69850">
                <a:solidFill>
                  <a:schemeClr val="tx1"/>
                </a:solidFill>
                <a:prstDash val="solid"/>
              </a:ln>
            </c:spPr>
          </c:dPt>
          <c:dPt>
            <c:idx val="9"/>
            <c:bubble3D val="0"/>
            <c:spPr>
              <a:ln w="69850">
                <a:solidFill>
                  <a:schemeClr val="tx1"/>
                </a:solidFill>
                <a:prstDash val="solid"/>
              </a:ln>
            </c:spPr>
          </c:dPt>
          <c:dPt>
            <c:idx val="10"/>
            <c:bubble3D val="0"/>
            <c:spPr>
              <a:ln w="69850">
                <a:solidFill>
                  <a:schemeClr val="tx1"/>
                </a:solidFill>
                <a:prstDash val="solid"/>
              </a:ln>
            </c:spPr>
          </c:dPt>
          <c:dPt>
            <c:idx val="11"/>
            <c:bubble3D val="0"/>
            <c:spPr>
              <a:ln w="69850">
                <a:solidFill>
                  <a:schemeClr val="tx1"/>
                </a:solidFill>
                <a:prstDash val="solid"/>
              </a:ln>
            </c:spPr>
          </c:dPt>
          <c:cat>
            <c:numRef>
              <c:f>Sheet1!$P$1:$AP$1</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Sheet1!$B$2:$AP$2</c:f>
              <c:numCache>
                <c:formatCode>0</c:formatCode>
                <c:ptCount val="19"/>
                <c:pt idx="0">
                  <c:v>100</c:v>
                </c:pt>
                <c:pt idx="1">
                  <c:v>110.70158747507919</c:v>
                </c:pt>
                <c:pt idx="2">
                  <c:v>123.87754307155009</c:v>
                </c:pt>
                <c:pt idx="3">
                  <c:v>136.21641859317771</c:v>
                </c:pt>
                <c:pt idx="4">
                  <c:v>131.31584676156831</c:v>
                </c:pt>
                <c:pt idx="5">
                  <c:v>112.47344722461339</c:v>
                </c:pt>
                <c:pt idx="6">
                  <c:v>108.2216758570152</c:v>
                </c:pt>
                <c:pt idx="7">
                  <c:v>114.94385398019141</c:v>
                </c:pt>
                <c:pt idx="8">
                  <c:v>119.54762530914211</c:v>
                </c:pt>
                <c:pt idx="9">
                  <c:v>123.1599380311952</c:v>
                </c:pt>
                <c:pt idx="10">
                  <c:v>126.0655213528789</c:v>
                </c:pt>
                <c:pt idx="11">
                  <c:v>129.51466324314401</c:v>
                </c:pt>
                <c:pt idx="12">
                  <c:v>133.39163159526331</c:v>
                </c:pt>
                <c:pt idx="13">
                  <c:v>138.68125335592211</c:v>
                </c:pt>
                <c:pt idx="14">
                  <c:v>144.98665947111979</c:v>
                </c:pt>
                <c:pt idx="15">
                  <c:v>152.16665773223841</c:v>
                </c:pt>
                <c:pt idx="16">
                  <c:v>159.83709366378861</c:v>
                </c:pt>
                <c:pt idx="17">
                  <c:v>167.82958882838531</c:v>
                </c:pt>
                <c:pt idx="18">
                  <c:v>176.28551189970119</c:v>
                </c:pt>
              </c:numCache>
            </c:numRef>
          </c:val>
          <c:smooth val="0"/>
        </c:ser>
        <c:ser>
          <c:idx val="1"/>
          <c:order val="2"/>
          <c:tx>
            <c:strRef>
              <c:f>Sheet1!$A$3</c:f>
              <c:strCache>
                <c:ptCount val="1"/>
                <c:pt idx="0">
                  <c:v>Trenda scenārijs</c:v>
                </c:pt>
              </c:strCache>
            </c:strRef>
          </c:tx>
          <c:spPr>
            <a:ln w="60325">
              <a:solidFill>
                <a:schemeClr val="accent1"/>
              </a:solidFill>
              <a:prstDash val="sysDash"/>
            </a:ln>
          </c:spPr>
          <c:marker>
            <c:symbol val="none"/>
          </c:marker>
          <c:cat>
            <c:numRef>
              <c:f>Sheet1!$P$1:$AP$1</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Sheet1!$P$3:$AP$3</c:f>
              <c:numCache>
                <c:formatCode>General</c:formatCode>
                <c:ptCount val="19"/>
                <c:pt idx="12" formatCode="0">
                  <c:v>133.39163159526331</c:v>
                </c:pt>
                <c:pt idx="13" formatCode="0">
                  <c:v>136.05946422716809</c:v>
                </c:pt>
                <c:pt idx="14" formatCode="0">
                  <c:v>139.05277244016631</c:v>
                </c:pt>
                <c:pt idx="15" formatCode="0">
                  <c:v>142.5290917511704</c:v>
                </c:pt>
                <c:pt idx="16" formatCode="0">
                  <c:v>146.0923190449497</c:v>
                </c:pt>
                <c:pt idx="17" formatCode="0">
                  <c:v>149.74462702107331</c:v>
                </c:pt>
                <c:pt idx="18" formatCode="0">
                  <c:v>153.4882426966002</c:v>
                </c:pt>
              </c:numCache>
            </c:numRef>
          </c:val>
          <c:smooth val="0"/>
        </c:ser>
        <c:dLbls>
          <c:showLegendKey val="0"/>
          <c:showVal val="0"/>
          <c:showCatName val="0"/>
          <c:showSerName val="0"/>
          <c:showPercent val="0"/>
          <c:showBubbleSize val="0"/>
        </c:dLbls>
        <c:marker val="1"/>
        <c:smooth val="0"/>
        <c:axId val="224152080"/>
        <c:axId val="224152472"/>
      </c:lineChart>
      <c:catAx>
        <c:axId val="224152080"/>
        <c:scaling>
          <c:orientation val="minMax"/>
        </c:scaling>
        <c:delete val="0"/>
        <c:axPos val="b"/>
        <c:numFmt formatCode="General" sourceLinked="1"/>
        <c:majorTickMark val="out"/>
        <c:minorTickMark val="none"/>
        <c:tickLblPos val="low"/>
        <c:spPr>
          <a:ln w="3175">
            <a:noFill/>
            <a:prstDash val="solid"/>
          </a:ln>
        </c:spPr>
        <c:txPr>
          <a:bodyPr rot="0" vert="horz"/>
          <a:lstStyle/>
          <a:p>
            <a:pPr>
              <a:defRPr/>
            </a:pPr>
            <a:endParaRPr lang="lv-LV"/>
          </a:p>
        </c:txPr>
        <c:crossAx val="224152472"/>
        <c:crosses val="autoZero"/>
        <c:auto val="0"/>
        <c:lblAlgn val="ctr"/>
        <c:lblOffset val="100"/>
        <c:tickLblSkip val="1"/>
        <c:tickMarkSkip val="1"/>
        <c:noMultiLvlLbl val="0"/>
      </c:catAx>
      <c:valAx>
        <c:axId val="224152472"/>
        <c:scaling>
          <c:orientation val="minMax"/>
          <c:min val="90"/>
        </c:scaling>
        <c:delete val="0"/>
        <c:axPos val="l"/>
        <c:numFmt formatCode="0" sourceLinked="0"/>
        <c:majorTickMark val="out"/>
        <c:minorTickMark val="none"/>
        <c:tickLblPos val="nextTo"/>
        <c:spPr>
          <a:ln w="3175">
            <a:noFill/>
            <a:prstDash val="solid"/>
          </a:ln>
        </c:spPr>
        <c:txPr>
          <a:bodyPr rot="0" vert="horz"/>
          <a:lstStyle/>
          <a:p>
            <a:pPr>
              <a:defRPr/>
            </a:pPr>
            <a:endParaRPr lang="lv-LV"/>
          </a:p>
        </c:txPr>
        <c:crossAx val="224152080"/>
        <c:crosses val="autoZero"/>
        <c:crossBetween val="between"/>
      </c:valAx>
      <c:spPr>
        <a:solidFill>
          <a:schemeClr val="bg1"/>
        </a:solidFill>
        <a:ln w="25396">
          <a:noFill/>
        </a:ln>
      </c:spPr>
    </c:plotArea>
    <c:plotVisOnly val="1"/>
    <c:dispBlanksAs val="gap"/>
    <c:showDLblsOverMax val="0"/>
  </c:chart>
  <c:spPr>
    <a:noFill/>
    <a:ln>
      <a:noFill/>
    </a:ln>
  </c:spPr>
  <c:txPr>
    <a:bodyPr/>
    <a:lstStyle/>
    <a:p>
      <a:pPr>
        <a:defRPr sz="1000" b="0" i="0" u="none" strike="noStrike" baseline="0">
          <a:solidFill>
            <a:srgbClr val="000000"/>
          </a:solidFill>
          <a:latin typeface="Segoe UI" panose="020B0502040204020203" pitchFamily="34" charset="0"/>
          <a:ea typeface="Segoe UI" panose="020B0502040204020203" pitchFamily="34" charset="0"/>
          <a:cs typeface="Segoe UI" panose="020B0502040204020203" pitchFamily="34" charset="0"/>
        </a:defRPr>
      </a:pPr>
      <a:endParaRPr lang="lv-LV"/>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355112582983346"/>
          <c:y val="2.2353356699729373E-2"/>
          <c:w val="0.53861743562695541"/>
          <c:h val="0.8073880703620735"/>
        </c:manualLayout>
      </c:layout>
      <c:barChart>
        <c:barDir val="bar"/>
        <c:grouping val="clustered"/>
        <c:varyColors val="0"/>
        <c:ser>
          <c:idx val="0"/>
          <c:order val="0"/>
          <c:tx>
            <c:strRef>
              <c:f>Sheet1!$B$1</c:f>
              <c:strCache>
                <c:ptCount val="1"/>
                <c:pt idx="0">
                  <c:v>Vācija </c:v>
                </c:pt>
              </c:strCache>
            </c:strRef>
          </c:tx>
          <c:spPr>
            <a:solidFill>
              <a:srgbClr val="4BACC6">
                <a:lumMod val="75000"/>
              </a:srgbClr>
            </a:solidFill>
            <a:ln>
              <a:solidFill>
                <a:prstClr val="black"/>
              </a:solidFill>
            </a:ln>
          </c:spPr>
          <c:invertIfNegative val="0"/>
          <c:cat>
            <c:strRef>
              <c:f>Sheet1!$A$2:$A$5</c:f>
              <c:strCache>
                <c:ptCount val="4"/>
                <c:pt idx="0">
                  <c:v>Zemo tehnoloģiju nozares</c:v>
                </c:pt>
                <c:pt idx="1">
                  <c:v>Vidēji zemo tehnoloģiju nozares</c:v>
                </c:pt>
                <c:pt idx="2">
                  <c:v>Vidēji augsto tehnoloģiju nozares</c:v>
                </c:pt>
                <c:pt idx="3">
                  <c:v>Augsto tehnoloģiju nozares</c:v>
                </c:pt>
              </c:strCache>
            </c:strRef>
          </c:cat>
          <c:val>
            <c:numRef>
              <c:f>Sheet1!$B$2:$B$5</c:f>
              <c:numCache>
                <c:formatCode>General</c:formatCode>
                <c:ptCount val="4"/>
                <c:pt idx="0">
                  <c:v>48</c:v>
                </c:pt>
                <c:pt idx="1">
                  <c:v>60.5</c:v>
                </c:pt>
                <c:pt idx="2">
                  <c:v>87.5</c:v>
                </c:pt>
                <c:pt idx="3">
                  <c:v>97.3</c:v>
                </c:pt>
              </c:numCache>
            </c:numRef>
          </c:val>
        </c:ser>
        <c:ser>
          <c:idx val="1"/>
          <c:order val="1"/>
          <c:tx>
            <c:strRef>
              <c:f>Sheet1!$C$1</c:f>
              <c:strCache>
                <c:ptCount val="1"/>
                <c:pt idx="0">
                  <c:v>Latvija</c:v>
                </c:pt>
              </c:strCache>
            </c:strRef>
          </c:tx>
          <c:spPr>
            <a:solidFill>
              <a:srgbClr val="C00000"/>
            </a:solidFill>
            <a:ln>
              <a:solidFill>
                <a:schemeClr val="tx1"/>
              </a:solidFill>
            </a:ln>
          </c:spPr>
          <c:invertIfNegative val="0"/>
          <c:cat>
            <c:strRef>
              <c:f>Sheet1!$A$2:$A$5</c:f>
              <c:strCache>
                <c:ptCount val="4"/>
                <c:pt idx="0">
                  <c:v>Zemo tehnoloģiju nozares</c:v>
                </c:pt>
                <c:pt idx="1">
                  <c:v>Vidēji zemo tehnoloģiju nozares</c:v>
                </c:pt>
                <c:pt idx="2">
                  <c:v>Vidēji augsto tehnoloģiju nozares</c:v>
                </c:pt>
                <c:pt idx="3">
                  <c:v>Augsto tehnoloģiju nozares</c:v>
                </c:pt>
              </c:strCache>
            </c:strRef>
          </c:cat>
          <c:val>
            <c:numRef>
              <c:f>Sheet1!$C$2:$C$5</c:f>
              <c:numCache>
                <c:formatCode>General</c:formatCode>
                <c:ptCount val="4"/>
                <c:pt idx="0">
                  <c:v>14.3</c:v>
                </c:pt>
                <c:pt idx="1">
                  <c:v>17</c:v>
                </c:pt>
                <c:pt idx="2">
                  <c:v>18.8</c:v>
                </c:pt>
                <c:pt idx="3">
                  <c:v>37</c:v>
                </c:pt>
              </c:numCache>
            </c:numRef>
          </c:val>
        </c:ser>
        <c:dLbls>
          <c:showLegendKey val="0"/>
          <c:showVal val="0"/>
          <c:showCatName val="0"/>
          <c:showSerName val="0"/>
          <c:showPercent val="0"/>
          <c:showBubbleSize val="0"/>
        </c:dLbls>
        <c:gapWidth val="50"/>
        <c:axId val="224639048"/>
        <c:axId val="224639440"/>
      </c:barChart>
      <c:catAx>
        <c:axId val="224639048"/>
        <c:scaling>
          <c:orientation val="minMax"/>
        </c:scaling>
        <c:delete val="0"/>
        <c:axPos val="l"/>
        <c:numFmt formatCode="General" sourceLinked="0"/>
        <c:majorTickMark val="out"/>
        <c:minorTickMark val="none"/>
        <c:tickLblPos val="nextTo"/>
        <c:txPr>
          <a:bodyPr/>
          <a:lstStyle/>
          <a:p>
            <a:pPr>
              <a:defRPr lang="lv-LV" sz="1200" b="1"/>
            </a:pPr>
            <a:endParaRPr lang="lv-LV"/>
          </a:p>
        </c:txPr>
        <c:crossAx val="224639440"/>
        <c:crosses val="autoZero"/>
        <c:auto val="1"/>
        <c:lblAlgn val="ctr"/>
        <c:lblOffset val="100"/>
        <c:noMultiLvlLbl val="0"/>
      </c:catAx>
      <c:valAx>
        <c:axId val="224639440"/>
        <c:scaling>
          <c:orientation val="minMax"/>
        </c:scaling>
        <c:delete val="0"/>
        <c:axPos val="b"/>
        <c:numFmt formatCode="General" sourceLinked="1"/>
        <c:majorTickMark val="out"/>
        <c:minorTickMark val="none"/>
        <c:tickLblPos val="nextTo"/>
        <c:txPr>
          <a:bodyPr/>
          <a:lstStyle/>
          <a:p>
            <a:pPr>
              <a:defRPr lang="lv-LV" sz="1048"/>
            </a:pPr>
            <a:endParaRPr lang="lv-LV"/>
          </a:p>
        </c:txPr>
        <c:crossAx val="224639048"/>
        <c:crosses val="autoZero"/>
        <c:crossBetween val="between"/>
        <c:majorUnit val="25"/>
      </c:valAx>
      <c:spPr>
        <a:noFill/>
        <a:ln w="25348">
          <a:noFill/>
        </a:ln>
      </c:spPr>
    </c:plotArea>
    <c:legend>
      <c:legendPos val="r"/>
      <c:layout>
        <c:manualLayout>
          <c:xMode val="edge"/>
          <c:yMode val="edge"/>
          <c:x val="0.56069853725475138"/>
          <c:y val="2.3438883465202432E-3"/>
          <c:w val="0.35560631505490126"/>
          <c:h val="8.5029067375351972E-2"/>
        </c:manualLayout>
      </c:layout>
      <c:overlay val="0"/>
      <c:spPr>
        <a:noFill/>
      </c:spPr>
      <c:txPr>
        <a:bodyPr/>
        <a:lstStyle/>
        <a:p>
          <a:pPr>
            <a:defRPr lang="lv-LV" sz="1200" b="1"/>
          </a:pPr>
          <a:endParaRPr lang="lv-LV"/>
        </a:p>
      </c:txPr>
    </c:legend>
    <c:plotVisOnly val="1"/>
    <c:dispBlanksAs val="gap"/>
    <c:showDLblsOverMax val="0"/>
  </c:chart>
  <c:spPr>
    <a:noFill/>
    <a:ln>
      <a:noFill/>
    </a:ln>
  </c:spPr>
  <c:txPr>
    <a:bodyPr/>
    <a:lstStyle/>
    <a:p>
      <a:pPr>
        <a:defRPr>
          <a:latin typeface="Arial Narrow" pitchFamily="34" charset="0"/>
        </a:defRPr>
      </a:pPr>
      <a:endParaRPr lang="lv-LV"/>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721126737465579"/>
          <c:y val="0.15326810746213318"/>
          <c:w val="0.38732275356182816"/>
          <c:h val="0.66202079922933943"/>
        </c:manualLayout>
      </c:layout>
      <c:radarChart>
        <c:radarStyle val="marker"/>
        <c:varyColors val="0"/>
        <c:ser>
          <c:idx val="0"/>
          <c:order val="0"/>
          <c:tx>
            <c:strRef>
              <c:f>Sheet1!$C$3</c:f>
              <c:strCache>
                <c:ptCount val="1"/>
                <c:pt idx="0">
                  <c:v>Latvija</c:v>
                </c:pt>
              </c:strCache>
            </c:strRef>
          </c:tx>
          <c:spPr>
            <a:ln w="76200" cap="rnd">
              <a:solidFill>
                <a:srgbClr val="C00000"/>
              </a:solidFill>
              <a:round/>
            </a:ln>
            <a:effectLst/>
          </c:spPr>
          <c:marker>
            <c:symbol val="circle"/>
            <c:size val="6"/>
            <c:spPr>
              <a:ln w="25400">
                <a:solidFill>
                  <a:schemeClr val="bg1">
                    <a:lumMod val="95000"/>
                  </a:schemeClr>
                </a:solidFill>
              </a:ln>
            </c:spPr>
          </c:marker>
          <c:cat>
            <c:strRef>
              <c:f>Sheet1!$B$4:$B$10</c:f>
              <c:strCache>
                <c:ptCount val="7"/>
                <c:pt idx="0">
                  <c:v>Institucionālais ietvars</c:v>
                </c:pt>
                <c:pt idx="1">
                  <c:v>Cilvēkkapitāls un pētniecība </c:v>
                </c:pt>
                <c:pt idx="2">
                  <c:v>Infrastruktūra</c:v>
                </c:pt>
                <c:pt idx="3">
                  <c:v>Tirgus komplicētība </c:v>
                </c:pt>
                <c:pt idx="4">
                  <c:v>Uzņēmumu komplicētība </c:v>
                </c:pt>
                <c:pt idx="5">
                  <c:v>Zināšanu un tehnoloģiju rezultāti </c:v>
                </c:pt>
                <c:pt idx="6">
                  <c:v>Radošuma rezultāti </c:v>
                </c:pt>
              </c:strCache>
            </c:strRef>
          </c:cat>
          <c:val>
            <c:numRef>
              <c:f>Sheet1!$C$4:$C$10</c:f>
              <c:numCache>
                <c:formatCode>General</c:formatCode>
                <c:ptCount val="7"/>
                <c:pt idx="0">
                  <c:v>29</c:v>
                </c:pt>
                <c:pt idx="1">
                  <c:v>67</c:v>
                </c:pt>
                <c:pt idx="2">
                  <c:v>30</c:v>
                </c:pt>
                <c:pt idx="3">
                  <c:v>43</c:v>
                </c:pt>
                <c:pt idx="4">
                  <c:v>40</c:v>
                </c:pt>
                <c:pt idx="5">
                  <c:v>41</c:v>
                </c:pt>
                <c:pt idx="6">
                  <c:v>24</c:v>
                </c:pt>
              </c:numCache>
            </c:numRef>
          </c:val>
        </c:ser>
        <c:ser>
          <c:idx val="1"/>
          <c:order val="1"/>
          <c:tx>
            <c:strRef>
              <c:f>Sheet1!$D$3</c:f>
              <c:strCache>
                <c:ptCount val="1"/>
                <c:pt idx="0">
                  <c:v>Sliktākais</c:v>
                </c:pt>
              </c:strCache>
            </c:strRef>
          </c:tx>
          <c:spPr>
            <a:ln w="14871" cap="rnd">
              <a:solidFill>
                <a:schemeClr val="bg1"/>
              </a:solidFill>
              <a:round/>
            </a:ln>
            <a:effectLst/>
          </c:spPr>
          <c:marker>
            <c:symbol val="none"/>
          </c:marker>
          <c:cat>
            <c:strRef>
              <c:f>Sheet1!$B$4:$B$10</c:f>
              <c:strCache>
                <c:ptCount val="7"/>
                <c:pt idx="0">
                  <c:v>Institucionālais ietvars</c:v>
                </c:pt>
                <c:pt idx="1">
                  <c:v>Cilvēkkapitāls un pētniecība </c:v>
                </c:pt>
                <c:pt idx="2">
                  <c:v>Infrastruktūra</c:v>
                </c:pt>
                <c:pt idx="3">
                  <c:v>Tirgus komplicētība </c:v>
                </c:pt>
                <c:pt idx="4">
                  <c:v>Uzņēmumu komplicētība </c:v>
                </c:pt>
                <c:pt idx="5">
                  <c:v>Zināšanu un tehnoloģiju rezultāti </c:v>
                </c:pt>
                <c:pt idx="6">
                  <c:v>Radošuma rezultāti </c:v>
                </c:pt>
              </c:strCache>
            </c:strRef>
          </c:cat>
          <c:val>
            <c:numRef>
              <c:f>Sheet1!$D$4:$D$10</c:f>
              <c:numCache>
                <c:formatCode>General</c:formatCode>
                <c:ptCount val="7"/>
                <c:pt idx="0">
                  <c:v>128</c:v>
                </c:pt>
                <c:pt idx="1">
                  <c:v>128</c:v>
                </c:pt>
                <c:pt idx="2">
                  <c:v>128</c:v>
                </c:pt>
                <c:pt idx="3">
                  <c:v>128</c:v>
                </c:pt>
                <c:pt idx="4">
                  <c:v>128</c:v>
                </c:pt>
                <c:pt idx="5">
                  <c:v>128</c:v>
                </c:pt>
                <c:pt idx="6">
                  <c:v>128</c:v>
                </c:pt>
              </c:numCache>
            </c:numRef>
          </c:val>
        </c:ser>
        <c:dLbls>
          <c:showLegendKey val="0"/>
          <c:showVal val="0"/>
          <c:showCatName val="0"/>
          <c:showSerName val="0"/>
          <c:showPercent val="0"/>
          <c:showBubbleSize val="0"/>
        </c:dLbls>
        <c:axId val="224640224"/>
        <c:axId val="224640616"/>
      </c:radarChart>
      <c:catAx>
        <c:axId val="224640224"/>
        <c:scaling>
          <c:orientation val="minMax"/>
        </c:scaling>
        <c:delete val="0"/>
        <c:axPos val="b"/>
        <c:majorGridlines>
          <c:spPr>
            <a:ln>
              <a:noFill/>
            </a:ln>
            <a:effectLst/>
          </c:spPr>
        </c:majorGridlines>
        <c:numFmt formatCode="General" sourceLinked="1"/>
        <c:majorTickMark val="out"/>
        <c:minorTickMark val="none"/>
        <c:tickLblPos val="nextTo"/>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224640616"/>
        <c:crosses val="autoZero"/>
        <c:auto val="0"/>
        <c:lblAlgn val="ctr"/>
        <c:lblOffset val="100"/>
        <c:noMultiLvlLbl val="0"/>
      </c:catAx>
      <c:valAx>
        <c:axId val="224640616"/>
        <c:scaling>
          <c:orientation val="maxMin"/>
        </c:scaling>
        <c:delete val="0"/>
        <c:axPos val="l"/>
        <c:majorGridlines>
          <c:spPr>
            <a:ln w="4957"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lv-LV"/>
          </a:p>
        </c:txPr>
        <c:crossAx val="224640224"/>
        <c:crosses val="autoZero"/>
        <c:crossBetween val="between"/>
      </c:valAx>
      <c:spPr>
        <a:noFill/>
        <a:ln w="13218">
          <a:noFill/>
        </a:ln>
      </c:spPr>
    </c:plotArea>
    <c:plotVisOnly val="1"/>
    <c:dispBlanksAs val="gap"/>
    <c:showDLblsOverMax val="0"/>
  </c:chart>
  <c:spPr>
    <a:noFill/>
    <a:ln>
      <a:noFill/>
    </a:ln>
    <a:effectLst/>
  </c:spPr>
  <c:txPr>
    <a:bodyPr/>
    <a:lstStyle/>
    <a:p>
      <a:pPr>
        <a:defRPr/>
      </a:pPr>
      <a:endParaRPr lang="lv-LV"/>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329544187894054"/>
          <c:y val="0.14769146268254221"/>
          <c:w val="0.56026096846927487"/>
          <c:h val="0.61668177782580746"/>
        </c:manualLayout>
      </c:layout>
      <c:radarChart>
        <c:radarStyle val="marker"/>
        <c:varyColors val="0"/>
        <c:ser>
          <c:idx val="0"/>
          <c:order val="0"/>
          <c:tx>
            <c:strRef>
              <c:f>'2016 LVvsEU'!$A$2</c:f>
              <c:strCache>
                <c:ptCount val="1"/>
                <c:pt idx="0">
                  <c:v>Latvija</c:v>
                </c:pt>
              </c:strCache>
            </c:strRef>
          </c:tx>
          <c:spPr>
            <a:ln w="76200" cap="rnd">
              <a:solidFill>
                <a:srgbClr val="C00000"/>
              </a:solidFill>
              <a:round/>
            </a:ln>
            <a:effectLst>
              <a:outerShdw blurRad="40000" dist="23000" dir="5400000" rotWithShape="0">
                <a:srgbClr val="000000">
                  <a:alpha val="35000"/>
                </a:srgbClr>
              </a:outerShdw>
            </a:effectLst>
          </c:spPr>
          <c:marker>
            <c:symbol val="circle"/>
            <c:size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25400">
                <a:solidFill>
                  <a:schemeClr val="lt2"/>
                </a:solidFill>
                <a:round/>
              </a:ln>
              <a:effectLst>
                <a:outerShdw blurRad="40000" dist="23000" dir="5400000" rotWithShape="0">
                  <a:srgbClr val="000000">
                    <a:alpha val="35000"/>
                  </a:srgbClr>
                </a:outerShdw>
              </a:effectLst>
            </c:spPr>
          </c:marker>
          <c:cat>
            <c:strRef>
              <c:f>'2016 LVvsEU'!$B$1:$I$1</c:f>
              <c:strCache>
                <c:ptCount val="8"/>
                <c:pt idx="0">
                  <c:v>Cilvēkresursi</c:v>
                </c:pt>
                <c:pt idx="1">
                  <c:v>Atvērta, izcila, pievilcīga pētniecības sistēma</c:v>
                </c:pt>
                <c:pt idx="2">
                  <c:v>Finansējums un atbalsts</c:v>
                </c:pt>
                <c:pt idx="3">
                  <c:v>Uzņēmumu investīcijas</c:v>
                </c:pt>
                <c:pt idx="4">
                  <c:v>Sadarbība un uzņēmējdarbība</c:v>
                </c:pt>
                <c:pt idx="5">
                  <c:v>Intelektuālais īpašums</c:v>
                </c:pt>
                <c:pt idx="6">
                  <c:v>Inovatīvie uzņēmumi</c:v>
                </c:pt>
                <c:pt idx="7">
                  <c:v>Ekonomiskie efekti / rezultāti</c:v>
                </c:pt>
              </c:strCache>
            </c:strRef>
          </c:cat>
          <c:val>
            <c:numRef>
              <c:f>'2016 LVvsEU'!$B$2:$I$2</c:f>
              <c:numCache>
                <c:formatCode>General</c:formatCode>
                <c:ptCount val="8"/>
                <c:pt idx="0">
                  <c:v>0.53400000000000003</c:v>
                </c:pt>
                <c:pt idx="1">
                  <c:v>0.16800000000000001</c:v>
                </c:pt>
                <c:pt idx="2">
                  <c:v>0.42399999999999999</c:v>
                </c:pt>
                <c:pt idx="3">
                  <c:v>0.42599999999999999</c:v>
                </c:pt>
                <c:pt idx="4">
                  <c:v>0.105</c:v>
                </c:pt>
                <c:pt idx="5">
                  <c:v>0.32600000000000001</c:v>
                </c:pt>
                <c:pt idx="6">
                  <c:v>0.113</c:v>
                </c:pt>
                <c:pt idx="7">
                  <c:v>0.255</c:v>
                </c:pt>
              </c:numCache>
            </c:numRef>
          </c:val>
        </c:ser>
        <c:dLbls>
          <c:showLegendKey val="0"/>
          <c:showVal val="0"/>
          <c:showCatName val="0"/>
          <c:showSerName val="0"/>
          <c:showPercent val="0"/>
          <c:showBubbleSize val="0"/>
        </c:dLbls>
        <c:axId val="224641400"/>
        <c:axId val="224641792"/>
      </c:radarChart>
      <c:catAx>
        <c:axId val="224641400"/>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224641792"/>
        <c:crosses val="autoZero"/>
        <c:auto val="1"/>
        <c:lblAlgn val="ctr"/>
        <c:lblOffset val="100"/>
        <c:noMultiLvlLbl val="0"/>
      </c:catAx>
      <c:valAx>
        <c:axId val="22464179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lv-LV"/>
          </a:p>
        </c:txPr>
        <c:crossAx val="224641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lv-LV"/>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27596261152538"/>
          <c:y val="1.6657106229361503E-2"/>
          <c:w val="0.61188700070822699"/>
          <c:h val="0.87636976516367793"/>
        </c:manualLayout>
      </c:layout>
      <c:barChart>
        <c:barDir val="bar"/>
        <c:grouping val="clustered"/>
        <c:varyColors val="0"/>
        <c:ser>
          <c:idx val="0"/>
          <c:order val="0"/>
          <c:spPr>
            <a:solidFill>
              <a:srgbClr val="4BACC6">
                <a:lumMod val="75000"/>
              </a:srgbClr>
            </a:solidFill>
            <a:ln>
              <a:solidFill>
                <a:sysClr val="windowText" lastClr="000000"/>
              </a:solidFill>
            </a:ln>
          </c:spPr>
          <c:invertIfNegative val="0"/>
          <c:dLbls>
            <c:numFmt formatCode="0.0%" sourceLinked="0"/>
            <c:spPr>
              <a:noFill/>
              <a:ln w="25350">
                <a:noFill/>
              </a:ln>
            </c:spPr>
            <c:txPr>
              <a:bodyPr/>
              <a:lstStyle/>
              <a:p>
                <a:pPr>
                  <a:defRPr lang="lv-LV" sz="1400">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Sheet1!$A$1:$A$6</c:f>
              <c:strCache>
                <c:ptCount val="6"/>
                <c:pt idx="0">
                  <c:v>Darba samaksa nav aprēķināta</c:v>
                </c:pt>
                <c:pt idx="1">
                  <c:v>Zem minimālās algas</c:v>
                </c:pt>
                <c:pt idx="2">
                  <c:v>Vienāds ar minimālo (EUR 360)</c:v>
                </c:pt>
                <c:pt idx="3">
                  <c:v>No minimālās līdz EUR 700</c:v>
                </c:pt>
                <c:pt idx="4">
                  <c:v>No EUR 700 līdz EUR 1400</c:v>
                </c:pt>
                <c:pt idx="5">
                  <c:v>Virs EUR 1400</c:v>
                </c:pt>
              </c:strCache>
            </c:strRef>
          </c:cat>
          <c:val>
            <c:numRef>
              <c:f>Sheet1!$B$1:$B$6</c:f>
              <c:numCache>
                <c:formatCode>0.0%</c:formatCode>
                <c:ptCount val="6"/>
                <c:pt idx="0">
                  <c:v>5.9613113186263514E-2</c:v>
                </c:pt>
                <c:pt idx="1">
                  <c:v>0.18092680906208344</c:v>
                </c:pt>
                <c:pt idx="2">
                  <c:v>4.5752884706878098E-2</c:v>
                </c:pt>
                <c:pt idx="3">
                  <c:v>0.32543322895283333</c:v>
                </c:pt>
                <c:pt idx="4">
                  <c:v>0.28186370457448773</c:v>
                </c:pt>
                <c:pt idx="5">
                  <c:v>0.1064102595174542</c:v>
                </c:pt>
              </c:numCache>
            </c:numRef>
          </c:val>
        </c:ser>
        <c:dLbls>
          <c:showLegendKey val="0"/>
          <c:showVal val="0"/>
          <c:showCatName val="0"/>
          <c:showSerName val="0"/>
          <c:showPercent val="0"/>
          <c:showBubbleSize val="0"/>
        </c:dLbls>
        <c:gapWidth val="20"/>
        <c:axId val="223988512"/>
        <c:axId val="223988904"/>
      </c:barChart>
      <c:catAx>
        <c:axId val="223988512"/>
        <c:scaling>
          <c:orientation val="minMax"/>
        </c:scaling>
        <c:delete val="0"/>
        <c:axPos val="l"/>
        <c:numFmt formatCode="General" sourceLinked="0"/>
        <c:majorTickMark val="out"/>
        <c:minorTickMark val="none"/>
        <c:tickLblPos val="nextTo"/>
        <c:txPr>
          <a:bodyPr/>
          <a:lstStyle/>
          <a:p>
            <a:pPr algn="just">
              <a:defRPr lang="lv-LV" sz="1600" b="0"/>
            </a:pPr>
            <a:endParaRPr lang="lv-LV"/>
          </a:p>
        </c:txPr>
        <c:crossAx val="223988904"/>
        <c:crosses val="autoZero"/>
        <c:auto val="1"/>
        <c:lblAlgn val="ctr"/>
        <c:lblOffset val="100"/>
        <c:noMultiLvlLbl val="0"/>
      </c:catAx>
      <c:valAx>
        <c:axId val="223988904"/>
        <c:scaling>
          <c:orientation val="minMax"/>
        </c:scaling>
        <c:delete val="0"/>
        <c:axPos val="b"/>
        <c:numFmt formatCode="0%" sourceLinked="0"/>
        <c:majorTickMark val="out"/>
        <c:minorTickMark val="none"/>
        <c:tickLblPos val="nextTo"/>
        <c:txPr>
          <a:bodyPr/>
          <a:lstStyle/>
          <a:p>
            <a:pPr>
              <a:defRPr lang="lv-LV" sz="1050"/>
            </a:pPr>
            <a:endParaRPr lang="lv-LV"/>
          </a:p>
        </c:txPr>
        <c:crossAx val="223988512"/>
        <c:crosses val="autoZero"/>
        <c:crossBetween val="between"/>
      </c:valAx>
      <c:spPr>
        <a:noFill/>
        <a:ln w="25350">
          <a:noFill/>
        </a:ln>
      </c:spPr>
    </c:plotArea>
    <c:plotVisOnly val="1"/>
    <c:dispBlanksAs val="gap"/>
    <c:showDLblsOverMax val="0"/>
  </c:chart>
  <c:spPr>
    <a:noFill/>
    <a:ln>
      <a:noFill/>
    </a:ln>
  </c:spPr>
  <c:txPr>
    <a:bodyPr/>
    <a:lstStyle/>
    <a:p>
      <a:pPr>
        <a:defRPr>
          <a:latin typeface="Arial Narrow" pitchFamily="34" charset="0"/>
        </a:defRPr>
      </a:pPr>
      <a:endParaRPr lang="lv-LV"/>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381307469016697E-2"/>
          <c:y val="2.9308939323761E-2"/>
          <c:w val="0.88604300290278282"/>
          <c:h val="0.78189138442375694"/>
        </c:manualLayout>
      </c:layout>
      <c:barChart>
        <c:barDir val="col"/>
        <c:grouping val="clustered"/>
        <c:varyColors val="0"/>
        <c:ser>
          <c:idx val="1"/>
          <c:order val="0"/>
          <c:tx>
            <c:strRef>
              <c:f>Sheet1!$A$3</c:f>
              <c:strCache>
                <c:ptCount val="1"/>
                <c:pt idx="0">
                  <c:v>Ekonomiski aktīvie iedzīvotāji</c:v>
                </c:pt>
              </c:strCache>
            </c:strRef>
          </c:tx>
          <c:invertIfNegative val="0"/>
          <c:dLbls>
            <c:dLbl>
              <c:idx val="8"/>
              <c:numFmt formatCode="#,##0" sourceLinked="0"/>
              <c:spPr>
                <a:noFill/>
              </c:spPr>
              <c:txPr>
                <a:bodyPr/>
                <a:lstStyle/>
                <a:p>
                  <a:pPr>
                    <a:defRPr lang="lv-LV" sz="1000" b="1">
                      <a:latin typeface="Verdana" panose="020B0604030504040204" pitchFamily="34" charset="0"/>
                      <a:ea typeface="Verdana" panose="020B0604030504040204" pitchFamily="34" charset="0"/>
                      <a:cs typeface="Verdana" panose="020B0604030504040204" pitchFamily="34" charset="0"/>
                    </a:defRPr>
                  </a:pPr>
                  <a:endParaRPr lang="lv-LV"/>
                </a:p>
              </c:txPr>
              <c:showLegendKey val="0"/>
              <c:showVal val="1"/>
              <c:showCatName val="0"/>
              <c:showSerName val="0"/>
              <c:showPercent val="0"/>
              <c:showBubbleSize val="0"/>
            </c:dLbl>
            <c:numFmt formatCode="#,##0" sourceLinked="0"/>
            <c:spPr>
              <a:noFill/>
              <a:ln>
                <a:noFill/>
              </a:ln>
              <a:effectLst/>
            </c:spPr>
            <c:txPr>
              <a:bodyPr wrap="square" lIns="38100" tIns="19050" rIns="38100" bIns="19050" anchor="ctr">
                <a:spAutoFit/>
              </a:bodyPr>
              <a:lstStyle/>
              <a:p>
                <a:pPr>
                  <a:defRPr lang="lv-LV" sz="1000" b="1">
                    <a:latin typeface="Verdana" panose="020B0604030504040204" pitchFamily="34" charset="0"/>
                    <a:ea typeface="Verdana" panose="020B0604030504040204" pitchFamily="34" charset="0"/>
                    <a:cs typeface="Verdana" panose="020B0604030504040204"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Sheet1!$B$2:$G$2</c:f>
              <c:strCache>
                <c:ptCount val="6"/>
                <c:pt idx="0">
                  <c:v>Rīga</c:v>
                </c:pt>
                <c:pt idx="1">
                  <c:v>Pierīga</c:v>
                </c:pt>
                <c:pt idx="2">
                  <c:v>Vidzeme</c:v>
                </c:pt>
                <c:pt idx="3">
                  <c:v>Kurzeme</c:v>
                </c:pt>
                <c:pt idx="4">
                  <c:v>Zemgale</c:v>
                </c:pt>
                <c:pt idx="5">
                  <c:v>Latgale</c:v>
                </c:pt>
              </c:strCache>
            </c:strRef>
          </c:cat>
          <c:val>
            <c:numRef>
              <c:f>Sheet1!$B$3:$G$3</c:f>
              <c:numCache>
                <c:formatCode>0.0</c:formatCode>
                <c:ptCount val="6"/>
                <c:pt idx="0">
                  <c:v>1080.8399999999999</c:v>
                </c:pt>
                <c:pt idx="1">
                  <c:v>1082.7</c:v>
                </c:pt>
                <c:pt idx="2" formatCode="General">
                  <c:v>783.29000000000019</c:v>
                </c:pt>
                <c:pt idx="3" formatCode="General">
                  <c:v>877.58</c:v>
                </c:pt>
                <c:pt idx="4" formatCode="General">
                  <c:v>828.53</c:v>
                </c:pt>
                <c:pt idx="5" formatCode="General">
                  <c:v>621.32999999999981</c:v>
                </c:pt>
              </c:numCache>
            </c:numRef>
          </c:val>
        </c:ser>
        <c:dLbls>
          <c:showLegendKey val="0"/>
          <c:showVal val="0"/>
          <c:showCatName val="0"/>
          <c:showSerName val="0"/>
          <c:showPercent val="0"/>
          <c:showBubbleSize val="0"/>
        </c:dLbls>
        <c:gapWidth val="40"/>
        <c:axId val="226741960"/>
        <c:axId val="226742352"/>
      </c:barChart>
      <c:catAx>
        <c:axId val="226741960"/>
        <c:scaling>
          <c:orientation val="minMax"/>
        </c:scaling>
        <c:delete val="0"/>
        <c:axPos val="b"/>
        <c:numFmt formatCode="General" sourceLinked="1"/>
        <c:majorTickMark val="out"/>
        <c:minorTickMark val="none"/>
        <c:tickLblPos val="low"/>
        <c:txPr>
          <a:bodyPr rot="0" vert="horz"/>
          <a:lstStyle/>
          <a:p>
            <a:pPr>
              <a:defRPr lang="lv-LV" sz="1000" b="1">
                <a:latin typeface="Verdana" panose="020B0604030504040204" pitchFamily="34" charset="0"/>
                <a:ea typeface="Verdana" panose="020B0604030504040204" pitchFamily="34" charset="0"/>
                <a:cs typeface="Verdana" panose="020B0604030504040204" pitchFamily="34" charset="0"/>
              </a:defRPr>
            </a:pPr>
            <a:endParaRPr lang="lv-LV"/>
          </a:p>
        </c:txPr>
        <c:crossAx val="226742352"/>
        <c:crosses val="autoZero"/>
        <c:auto val="1"/>
        <c:lblAlgn val="ctr"/>
        <c:lblOffset val="0"/>
        <c:tickLblSkip val="1"/>
        <c:tickMarkSkip val="1"/>
        <c:noMultiLvlLbl val="1"/>
      </c:catAx>
      <c:valAx>
        <c:axId val="226742352"/>
        <c:scaling>
          <c:orientation val="minMax"/>
        </c:scaling>
        <c:delete val="0"/>
        <c:axPos val="l"/>
        <c:numFmt formatCode="0" sourceLinked="0"/>
        <c:majorTickMark val="out"/>
        <c:minorTickMark val="none"/>
        <c:tickLblPos val="nextTo"/>
        <c:txPr>
          <a:bodyPr rot="0" vert="horz"/>
          <a:lstStyle/>
          <a:p>
            <a:pPr>
              <a:defRPr lang="lv-LV" sz="1000">
                <a:latin typeface="Verdana" panose="020B0604030504040204" pitchFamily="34" charset="0"/>
                <a:ea typeface="Verdana" panose="020B0604030504040204" pitchFamily="34" charset="0"/>
                <a:cs typeface="Verdana" panose="020B0604030504040204" pitchFamily="34" charset="0"/>
              </a:defRPr>
            </a:pPr>
            <a:endParaRPr lang="lv-LV"/>
          </a:p>
        </c:txPr>
        <c:crossAx val="226741960"/>
        <c:crosses val="autoZero"/>
        <c:crossBetween val="between"/>
      </c:valAx>
      <c:spPr>
        <a:ln>
          <a:noFill/>
        </a:ln>
      </c:spPr>
    </c:plotArea>
    <c:plotVisOnly val="1"/>
    <c:dispBlanksAs val="gap"/>
    <c:showDLblsOverMax val="0"/>
  </c:chart>
  <c:spPr>
    <a:ln>
      <a:noFill/>
    </a:ln>
  </c:spPr>
  <c:txPr>
    <a:bodyPr/>
    <a:lstStyle/>
    <a:p>
      <a:pPr>
        <a:defRPr sz="900">
          <a:latin typeface="Segoe UI Semilight" panose="020B0402040204020203" pitchFamily="34" charset="0"/>
          <a:cs typeface="Segoe UI Semilight" panose="020B0402040204020203" pitchFamily="34" charset="0"/>
        </a:defRPr>
      </a:pPr>
      <a:endParaRPr lang="lv-LV"/>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2.4947228085768252E-2"/>
          <c:y val="2.80115945581054E-3"/>
          <c:w val="0.93994799188979028"/>
          <c:h val="0.9832292501484835"/>
        </c:manualLayout>
      </c:layout>
      <c:barChart>
        <c:barDir val="bar"/>
        <c:grouping val="stacked"/>
        <c:varyColors val="0"/>
        <c:ser>
          <c:idx val="0"/>
          <c:order val="0"/>
          <c:tx>
            <c:strRef>
              <c:f>Sheet1!$B$1</c:f>
              <c:strCache>
                <c:ptCount val="1"/>
                <c:pt idx="0">
                  <c:v>Rīga</c:v>
                </c:pt>
              </c:strCache>
            </c:strRef>
          </c:tx>
          <c:invertIfNegative val="0"/>
          <c:dLbls>
            <c:spPr>
              <a:noFill/>
              <a:ln>
                <a:noFill/>
              </a:ln>
              <a:effectLst/>
            </c:spPr>
            <c:txPr>
              <a:bodyPr/>
              <a:lstStyle/>
              <a:p>
                <a:pPr>
                  <a:defRPr lang="lv-LV"/>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0.53251856563549549</c:v>
                </c:pt>
              </c:numCache>
            </c:numRef>
          </c:val>
        </c:ser>
        <c:ser>
          <c:idx val="1"/>
          <c:order val="1"/>
          <c:tx>
            <c:strRef>
              <c:f>Sheet1!$C$1</c:f>
              <c:strCache>
                <c:ptCount val="1"/>
                <c:pt idx="0">
                  <c:v>Pierīga</c:v>
                </c:pt>
              </c:strCache>
            </c:strRef>
          </c:tx>
          <c:invertIfNegative val="0"/>
          <c:dLbls>
            <c:spPr>
              <a:noFill/>
              <a:ln>
                <a:noFill/>
              </a:ln>
              <a:effectLst/>
            </c:spPr>
            <c:txPr>
              <a:bodyPr/>
              <a:lstStyle/>
              <a:p>
                <a:pPr>
                  <a:defRPr lang="lv-LV"/>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0.15064485004517666</c:v>
                </c:pt>
              </c:numCache>
            </c:numRef>
          </c:val>
        </c:ser>
        <c:ser>
          <c:idx val="2"/>
          <c:order val="2"/>
          <c:tx>
            <c:strRef>
              <c:f>Sheet1!$D$1</c:f>
              <c:strCache>
                <c:ptCount val="1"/>
                <c:pt idx="0">
                  <c:v>Vidzeme</c:v>
                </c:pt>
              </c:strCache>
            </c:strRef>
          </c:tx>
          <c:invertIfNegative val="0"/>
          <c:dLbls>
            <c:spPr>
              <a:noFill/>
              <a:ln>
                <a:noFill/>
              </a:ln>
              <a:effectLst/>
            </c:spPr>
            <c:txPr>
              <a:bodyPr/>
              <a:lstStyle/>
              <a:p>
                <a:pPr>
                  <a:defRPr lang="lv-LV"/>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6.2214466713781377E-2</c:v>
                </c:pt>
              </c:numCache>
            </c:numRef>
          </c:val>
        </c:ser>
        <c:ser>
          <c:idx val="3"/>
          <c:order val="3"/>
          <c:tx>
            <c:strRef>
              <c:f>Sheet1!$E$1</c:f>
              <c:strCache>
                <c:ptCount val="1"/>
                <c:pt idx="0">
                  <c:v>Kurzeme</c:v>
                </c:pt>
              </c:strCache>
            </c:strRef>
          </c:tx>
          <c:invertIfNegative val="0"/>
          <c:dLbls>
            <c:spPr>
              <a:noFill/>
              <a:ln>
                <a:noFill/>
              </a:ln>
              <a:effectLst/>
            </c:spPr>
            <c:txPr>
              <a:bodyPr/>
              <a:lstStyle/>
              <a:p>
                <a:pPr>
                  <a:defRPr lang="lv-LV"/>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0%</c:formatCode>
                <c:ptCount val="1"/>
                <c:pt idx="0">
                  <c:v>9.7212089379340186E-2</c:v>
                </c:pt>
              </c:numCache>
            </c:numRef>
          </c:val>
        </c:ser>
        <c:ser>
          <c:idx val="4"/>
          <c:order val="4"/>
          <c:tx>
            <c:strRef>
              <c:f>Sheet1!$F$1</c:f>
              <c:strCache>
                <c:ptCount val="1"/>
                <c:pt idx="0">
                  <c:v>Zemgale</c:v>
                </c:pt>
              </c:strCache>
            </c:strRef>
          </c:tx>
          <c:invertIfNegative val="0"/>
          <c:dLbls>
            <c:spPr>
              <a:noFill/>
              <a:ln>
                <a:noFill/>
              </a:ln>
              <a:effectLst/>
            </c:spPr>
            <c:txPr>
              <a:bodyPr/>
              <a:lstStyle/>
              <a:p>
                <a:pPr>
                  <a:defRPr lang="lv-LV"/>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Sheet1!$F$2</c:f>
              <c:numCache>
                <c:formatCode>0%</c:formatCode>
                <c:ptCount val="1"/>
                <c:pt idx="0">
                  <c:v>7.7563968264309502E-2</c:v>
                </c:pt>
              </c:numCache>
            </c:numRef>
          </c:val>
        </c:ser>
        <c:ser>
          <c:idx val="5"/>
          <c:order val="5"/>
          <c:tx>
            <c:strRef>
              <c:f>Sheet1!$G$1</c:f>
              <c:strCache>
                <c:ptCount val="1"/>
                <c:pt idx="0">
                  <c:v>Latgale</c:v>
                </c:pt>
              </c:strCache>
            </c:strRef>
          </c:tx>
          <c:invertIfNegative val="0"/>
          <c:dLbls>
            <c:spPr>
              <a:noFill/>
              <a:ln>
                <a:noFill/>
              </a:ln>
              <a:effectLst/>
            </c:spPr>
            <c:txPr>
              <a:bodyPr/>
              <a:lstStyle/>
              <a:p>
                <a:pPr>
                  <a:defRPr lang="lv-LV"/>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Sheet1!$G$2</c:f>
              <c:numCache>
                <c:formatCode>0%</c:formatCode>
                <c:ptCount val="1"/>
                <c:pt idx="0">
                  <c:v>7.8328502151023119E-2</c:v>
                </c:pt>
              </c:numCache>
            </c:numRef>
          </c:val>
        </c:ser>
        <c:ser>
          <c:idx val="6"/>
          <c:order val="6"/>
          <c:tx>
            <c:strRef>
              <c:f>Sheet1!$H$1</c:f>
              <c:strCache>
                <c:ptCount val="1"/>
                <c:pt idx="0">
                  <c:v>Column5</c:v>
                </c:pt>
              </c:strCache>
            </c:strRef>
          </c:tx>
          <c:invertIfNegative val="0"/>
          <c:cat>
            <c:numRef>
              <c:f>Sheet1!$A$2</c:f>
              <c:numCache>
                <c:formatCode>General</c:formatCode>
                <c:ptCount val="1"/>
              </c:numCache>
            </c:numRef>
          </c:cat>
          <c:val>
            <c:numRef>
              <c:f>Sheet1!$H$2</c:f>
              <c:numCache>
                <c:formatCode>0%</c:formatCode>
                <c:ptCount val="1"/>
                <c:pt idx="0">
                  <c:v>0</c:v>
                </c:pt>
              </c:numCache>
            </c:numRef>
          </c:val>
        </c:ser>
        <c:dLbls>
          <c:showLegendKey val="0"/>
          <c:showVal val="0"/>
          <c:showCatName val="0"/>
          <c:showSerName val="0"/>
          <c:showPercent val="0"/>
          <c:showBubbleSize val="0"/>
        </c:dLbls>
        <c:gapWidth val="0"/>
        <c:overlap val="100"/>
        <c:axId val="226743528"/>
        <c:axId val="226743920"/>
      </c:barChart>
      <c:catAx>
        <c:axId val="226743528"/>
        <c:scaling>
          <c:orientation val="minMax"/>
        </c:scaling>
        <c:delete val="1"/>
        <c:axPos val="l"/>
        <c:numFmt formatCode="General" sourceLinked="1"/>
        <c:majorTickMark val="out"/>
        <c:minorTickMark val="none"/>
        <c:tickLblPos val="nextTo"/>
        <c:crossAx val="226743920"/>
        <c:crosses val="autoZero"/>
        <c:auto val="1"/>
        <c:lblAlgn val="ctr"/>
        <c:lblOffset val="100"/>
        <c:noMultiLvlLbl val="0"/>
      </c:catAx>
      <c:valAx>
        <c:axId val="226743920"/>
        <c:scaling>
          <c:orientation val="minMax"/>
          <c:max val="1"/>
        </c:scaling>
        <c:delete val="1"/>
        <c:axPos val="b"/>
        <c:numFmt formatCode="0%" sourceLinked="0"/>
        <c:majorTickMark val="out"/>
        <c:minorTickMark val="none"/>
        <c:tickLblPos val="nextTo"/>
        <c:crossAx val="226743528"/>
        <c:crosses val="autoZero"/>
        <c:crossBetween val="between"/>
        <c:majorUnit val="0.2"/>
      </c:valAx>
    </c:plotArea>
    <c:plotVisOnly val="1"/>
    <c:dispBlanksAs val="gap"/>
    <c:showDLblsOverMax val="0"/>
  </c:chart>
  <c:txPr>
    <a:bodyPr/>
    <a:lstStyle/>
    <a:p>
      <a:pPr>
        <a:defRPr sz="1800" b="1">
          <a:solidFill>
            <a:schemeClr val="bg1">
              <a:lumMod val="95000"/>
            </a:schemeClr>
          </a:solidFill>
          <a:latin typeface="Arial Narrow" panose="020B0606020202030204" pitchFamily="34" charset="0"/>
        </a:defRPr>
      </a:pPr>
      <a:endParaRPr lang="lv-LV"/>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60148580265644"/>
          <c:y val="1.6826700630105985E-2"/>
          <c:w val="0.85421058985125664"/>
          <c:h val="0.92361797444652383"/>
        </c:manualLayout>
      </c:layout>
      <c:barChart>
        <c:barDir val="col"/>
        <c:grouping val="percentStacked"/>
        <c:varyColors val="0"/>
        <c:ser>
          <c:idx val="4"/>
          <c:order val="0"/>
          <c:tx>
            <c:strRef>
              <c:f>Sheet1!$B$2</c:f>
              <c:strCache>
                <c:ptCount val="1"/>
                <c:pt idx="0">
                  <c:v>Faktoru produktivitāte</c:v>
                </c:pt>
              </c:strCache>
            </c:strRef>
          </c:tx>
          <c:spPr>
            <a:solidFill>
              <a:srgbClr val="00859B"/>
            </a:solidFill>
            <a:ln w="3175">
              <a:solidFill>
                <a:schemeClr val="tx1"/>
              </a:solidFill>
            </a:ln>
          </c:spPr>
          <c:invertIfNegative val="0"/>
          <c:dPt>
            <c:idx val="0"/>
            <c:invertIfNegative val="0"/>
            <c:bubble3D val="0"/>
            <c:spPr>
              <a:solidFill>
                <a:srgbClr val="00859B"/>
              </a:solidFill>
              <a:ln w="3175">
                <a:solidFill>
                  <a:schemeClr val="tx1"/>
                </a:solidFill>
              </a:ln>
              <a:effectLst/>
            </c:spPr>
          </c:dPt>
          <c:dPt>
            <c:idx val="1"/>
            <c:invertIfNegative val="0"/>
            <c:bubble3D val="0"/>
            <c:spPr>
              <a:solidFill>
                <a:srgbClr val="00859B"/>
              </a:solidFill>
              <a:ln w="3175">
                <a:solidFill>
                  <a:schemeClr val="tx1"/>
                </a:solidFill>
              </a:ln>
              <a:effectLst/>
            </c:spPr>
          </c:dPt>
          <c:dLbls>
            <c:dLbl>
              <c:idx val="0"/>
              <c:tx>
                <c:rich>
                  <a:bodyPr/>
                  <a:lstStyle/>
                  <a:p>
                    <a:fld id="{B2E0ABB0-2A35-4E8E-A48A-B09F3045DED4}" type="VALUE">
                      <a:rPr lang="en-US" smtClean="0"/>
                      <a:pPr/>
                      <a:t>[VALUE]</a:t>
                    </a:fld>
                    <a:r>
                      <a:rPr lang="en-US" smtClean="0"/>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 sourceLinked="0"/>
            <c:spPr>
              <a:noFill/>
              <a:ln>
                <a:noFill/>
              </a:ln>
              <a:effectLst/>
            </c:spPr>
            <c:txPr>
              <a:bodyPr/>
              <a:lstStyle/>
              <a:p>
                <a:pPr>
                  <a:defRPr sz="20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Sheet1!$A$3:$A$3</c:f>
              <c:strCache>
                <c:ptCount val="1"/>
                <c:pt idx="0">
                  <c:v>2017-2020</c:v>
                </c:pt>
              </c:strCache>
            </c:strRef>
          </c:cat>
          <c:val>
            <c:numRef>
              <c:f>Sheet1!$B$3:$B$3</c:f>
              <c:numCache>
                <c:formatCode>0.0</c:formatCode>
                <c:ptCount val="1"/>
                <c:pt idx="0">
                  <c:v>3</c:v>
                </c:pt>
              </c:numCache>
            </c:numRef>
          </c:val>
        </c:ser>
        <c:ser>
          <c:idx val="0"/>
          <c:order val="1"/>
          <c:tx>
            <c:strRef>
              <c:f>Sheet1!$C$2</c:f>
              <c:strCache>
                <c:ptCount val="1"/>
                <c:pt idx="0">
                  <c:v>Kapitāls</c:v>
                </c:pt>
              </c:strCache>
            </c:strRef>
          </c:tx>
          <c:spPr>
            <a:solidFill>
              <a:schemeClr val="accent1">
                <a:lumMod val="60000"/>
                <a:lumOff val="40000"/>
              </a:schemeClr>
            </a:solidFill>
            <a:ln w="3175">
              <a:solidFill>
                <a:schemeClr val="tx1"/>
              </a:solidFill>
            </a:ln>
          </c:spPr>
          <c:invertIfNegative val="0"/>
          <c:dLbls>
            <c:spPr>
              <a:noFill/>
              <a:ln>
                <a:noFill/>
              </a:ln>
              <a:effectLst/>
            </c:spPr>
            <c:txPr>
              <a:bodyPr/>
              <a:lstStyle/>
              <a:p>
                <a:pPr>
                  <a:defRPr sz="18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Sheet1!$A$3:$A$3</c:f>
              <c:strCache>
                <c:ptCount val="1"/>
                <c:pt idx="0">
                  <c:v>2017-2020</c:v>
                </c:pt>
              </c:strCache>
            </c:strRef>
          </c:cat>
          <c:val>
            <c:numRef>
              <c:f>Sheet1!$C$3:$C$3</c:f>
              <c:numCache>
                <c:formatCode>0.0</c:formatCode>
                <c:ptCount val="1"/>
                <c:pt idx="0">
                  <c:v>1.5</c:v>
                </c:pt>
              </c:numCache>
            </c:numRef>
          </c:val>
        </c:ser>
        <c:ser>
          <c:idx val="1"/>
          <c:order val="2"/>
          <c:tx>
            <c:strRef>
              <c:f>Sheet1!$D$2</c:f>
              <c:strCache>
                <c:ptCount val="1"/>
                <c:pt idx="0">
                  <c:v>Darbaspēks</c:v>
                </c:pt>
              </c:strCache>
            </c:strRef>
          </c:tx>
          <c:spPr>
            <a:solidFill>
              <a:schemeClr val="accent5">
                <a:lumMod val="20000"/>
                <a:lumOff val="80000"/>
              </a:schemeClr>
            </a:solidFill>
            <a:ln w="3175">
              <a:solidFill>
                <a:srgbClr val="000000"/>
              </a:solidFill>
            </a:ln>
          </c:spPr>
          <c:invertIfNegative val="0"/>
          <c:dLbls>
            <c:dLbl>
              <c:idx val="0"/>
              <c:layout>
                <c:manualLayout>
                  <c:x val="3.8490104262361772E-17"/>
                  <c:y val="-8.482478005669234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Sheet1!$A$3:$A$3</c:f>
              <c:strCache>
                <c:ptCount val="1"/>
                <c:pt idx="0">
                  <c:v>2017-2020</c:v>
                </c:pt>
              </c:strCache>
            </c:strRef>
          </c:cat>
          <c:val>
            <c:numRef>
              <c:f>Sheet1!$D$3:$D$3</c:f>
              <c:numCache>
                <c:formatCode>0.0</c:formatCode>
                <c:ptCount val="1"/>
                <c:pt idx="0">
                  <c:v>0.5</c:v>
                </c:pt>
              </c:numCache>
            </c:numRef>
          </c:val>
        </c:ser>
        <c:dLbls>
          <c:showLegendKey val="0"/>
          <c:showVal val="0"/>
          <c:showCatName val="0"/>
          <c:showSerName val="0"/>
          <c:showPercent val="0"/>
          <c:showBubbleSize val="0"/>
        </c:dLbls>
        <c:gapWidth val="20"/>
        <c:overlap val="100"/>
        <c:axId val="224151688"/>
        <c:axId val="228747160"/>
      </c:barChart>
      <c:catAx>
        <c:axId val="224151688"/>
        <c:scaling>
          <c:orientation val="minMax"/>
        </c:scaling>
        <c:delete val="0"/>
        <c:axPos val="b"/>
        <c:numFmt formatCode="General" sourceLinked="0"/>
        <c:majorTickMark val="out"/>
        <c:minorTickMark val="none"/>
        <c:tickLblPos val="nextTo"/>
        <c:txPr>
          <a:bodyPr/>
          <a:lstStyle/>
          <a:p>
            <a:pPr>
              <a:defRPr sz="1100"/>
            </a:pPr>
            <a:endParaRPr lang="lv-LV"/>
          </a:p>
        </c:txPr>
        <c:crossAx val="228747160"/>
        <c:crosses val="autoZero"/>
        <c:auto val="1"/>
        <c:lblAlgn val="ctr"/>
        <c:lblOffset val="100"/>
        <c:noMultiLvlLbl val="0"/>
      </c:catAx>
      <c:valAx>
        <c:axId val="228747160"/>
        <c:scaling>
          <c:orientation val="minMax"/>
        </c:scaling>
        <c:delete val="1"/>
        <c:axPos val="l"/>
        <c:numFmt formatCode="0%" sourceLinked="0"/>
        <c:majorTickMark val="out"/>
        <c:minorTickMark val="none"/>
        <c:tickLblPos val="nextTo"/>
        <c:crossAx val="224151688"/>
        <c:crosses val="autoZero"/>
        <c:crossBetween val="between"/>
      </c:valAx>
      <c:spPr>
        <a:noFill/>
        <a:ln w="6350">
          <a:noFill/>
        </a:ln>
        <a:effectLst/>
      </c:spPr>
    </c:plotArea>
    <c:plotVisOnly val="1"/>
    <c:dispBlanksAs val="gap"/>
    <c:showDLblsOverMax val="0"/>
  </c:chart>
  <c:spPr>
    <a:noFill/>
    <a:ln w="9525" cap="flat" cmpd="sng" algn="ctr">
      <a:noFill/>
      <a:prstDash val="solid"/>
      <a:round/>
    </a:ln>
    <a:effectLst/>
  </c:spPr>
  <c:txPr>
    <a:bodyPr/>
    <a:lstStyle/>
    <a:p>
      <a:pPr>
        <a:defRPr sz="1100" b="0" i="0" u="none" strike="noStrike" baseline="0">
          <a:solidFill>
            <a:srgbClr val="000000"/>
          </a:solidFill>
          <a:latin typeface="Candara" panose="020E0502030303020204" pitchFamily="34" charset="0"/>
          <a:ea typeface="Cambria Math" panose="02040503050406030204" pitchFamily="18" charset="0"/>
          <a:cs typeface="Arial"/>
        </a:defRPr>
      </a:pPr>
      <a:endParaRPr lang="lv-LV"/>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59362165380329"/>
          <c:y val="5.7971014492753624E-2"/>
          <c:w val="0.77256822985039564"/>
          <c:h val="0.74768610175181294"/>
        </c:manualLayout>
      </c:layout>
      <c:scatterChart>
        <c:scatterStyle val="smoothMarker"/>
        <c:varyColors val="0"/>
        <c:ser>
          <c:idx val="0"/>
          <c:order val="0"/>
          <c:tx>
            <c:strRef>
              <c:f>Sheet1!$C$2</c:f>
              <c:strCache>
                <c:ptCount val="1"/>
                <c:pt idx="0">
                  <c:v>y</c:v>
                </c:pt>
              </c:strCache>
            </c:strRef>
          </c:tx>
          <c:spPr>
            <a:ln w="50800"/>
          </c:spPr>
          <c:marker>
            <c:symbol val="triangle"/>
            <c:size val="10"/>
            <c:spPr>
              <a:solidFill>
                <a:srgbClr val="0000FF"/>
              </a:solidFill>
              <a:ln w="6350">
                <a:solidFill>
                  <a:sysClr val="windowText" lastClr="000000"/>
                </a:solidFill>
              </a:ln>
            </c:spPr>
          </c:marker>
          <c:dPt>
            <c:idx val="5"/>
            <c:bubble3D val="0"/>
          </c:dPt>
          <c:dLbls>
            <c:dLbl>
              <c:idx val="0"/>
              <c:layout>
                <c:manualLayout>
                  <c:x val="-0.11422638803704793"/>
                  <c:y val="4.5176220029799943E-2"/>
                </c:manualLayout>
              </c:layout>
              <c:tx>
                <c:rich>
                  <a:bodyPr/>
                  <a:lstStyle/>
                  <a:p>
                    <a:r>
                      <a:rPr lang="en-US"/>
                      <a:t>2005</a:t>
                    </a:r>
                  </a:p>
                </c:rich>
              </c:tx>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0.20689579534470859"/>
                  <c:y val="-7.952952959838866E-2"/>
                </c:manualLayout>
              </c:layout>
              <c:tx>
                <c:rich>
                  <a:bodyPr/>
                  <a:lstStyle/>
                  <a:p>
                    <a:r>
                      <a:rPr lang="en-US"/>
                      <a:t>2007</a:t>
                    </a:r>
                  </a:p>
                </c:rich>
              </c:tx>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0.17516581580693316"/>
                  <c:y val="-6.8872266102769905E-2"/>
                </c:manualLayout>
              </c:layout>
              <c:tx>
                <c:rich>
                  <a:bodyPr/>
                  <a:lstStyle/>
                  <a:p>
                    <a:r>
                      <a:rPr lang="en-US"/>
                      <a:t>2010</a:t>
                    </a:r>
                  </a:p>
                </c:rich>
              </c:tx>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5375178293120583E-3"/>
                  <c:y val="-1.3667250466741969E-3"/>
                </c:manualLayout>
              </c:layout>
              <c:tx>
                <c:rich>
                  <a:bodyPr/>
                  <a:lstStyle/>
                  <a:p>
                    <a:r>
                      <a:rPr lang="en-US"/>
                      <a:t>2008</a:t>
                    </a:r>
                  </a:p>
                </c:rich>
              </c:tx>
              <c:dLblPos val="r"/>
              <c:showLegendKey val="0"/>
              <c:showVal val="1"/>
              <c:showCatName val="0"/>
              <c:showSerName val="0"/>
              <c:showPercent val="0"/>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layout>
                <c:manualLayout>
                  <c:x val="-0.12635445085433988"/>
                  <c:y val="-8.0071872072114206E-3"/>
                </c:manualLayout>
              </c:layout>
              <c:tx>
                <c:rich>
                  <a:bodyPr/>
                  <a:lstStyle/>
                  <a:p>
                    <a:r>
                      <a:rPr lang="en-US"/>
                      <a:t>2014</a:t>
                    </a:r>
                  </a:p>
                </c:rich>
              </c:tx>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4.8682691305879967E-2"/>
                  <c:y val="-5.288250515989211E-2"/>
                </c:manualLayout>
              </c:layout>
              <c:tx>
                <c:rich>
                  <a:bodyPr/>
                  <a:lstStyle/>
                  <a:p>
                    <a:r>
                      <a:rPr lang="lv-LV"/>
                      <a:t>2015</a:t>
                    </a:r>
                    <a:endParaRPr lang="en-US"/>
                  </a:p>
                </c:rich>
              </c:tx>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4.5473776802943768E-2"/>
                  <c:y val="-2.9435967255112244E-2"/>
                </c:manualLayout>
              </c:layout>
              <c:tx>
                <c:rich>
                  <a:bodyPr/>
                  <a:lstStyle/>
                  <a:p>
                    <a:r>
                      <a:rPr lang="lv-LV"/>
                      <a:t>SK</a:t>
                    </a:r>
                    <a:endParaRPr lang="en-US"/>
                  </a:p>
                </c:rich>
              </c:tx>
              <c:dLblPos val="r"/>
              <c:showLegendKey val="0"/>
              <c:showVal val="1"/>
              <c:showCatName val="0"/>
              <c:showSerName val="0"/>
              <c:showPercent val="0"/>
              <c:showBubbleSize val="0"/>
              <c:extLst>
                <c:ext xmlns:c15="http://schemas.microsoft.com/office/drawing/2012/chart" uri="{CE6537A1-D6FC-4f65-9D91-7224C49458BB}"/>
              </c:extLst>
            </c:dLbl>
            <c:dLbl>
              <c:idx val="12"/>
              <c:tx>
                <c:rich>
                  <a:bodyPr/>
                  <a:lstStyle/>
                  <a:p>
                    <a:r>
                      <a:rPr lang="lv-LV"/>
                      <a:t>FI</a:t>
                    </a:r>
                    <a:endParaRPr lang="en-US"/>
                  </a:p>
                </c:rich>
              </c:tx>
              <c:dLblPos val="b"/>
              <c:showLegendKey val="0"/>
              <c:showVal val="1"/>
              <c:showCatName val="0"/>
              <c:showSerName val="0"/>
              <c:showPercent val="0"/>
              <c:showBubbleSize val="0"/>
              <c:extLst>
                <c:ext xmlns:c15="http://schemas.microsoft.com/office/drawing/2012/chart" uri="{CE6537A1-D6FC-4f65-9D91-7224C49458BB}"/>
              </c:extLst>
            </c:dLbl>
            <c:dLbl>
              <c:idx val="13"/>
              <c:tx>
                <c:rich>
                  <a:bodyPr/>
                  <a:lstStyle/>
                  <a:p>
                    <a:r>
                      <a:rPr lang="lv-LV" b="0"/>
                      <a:t>SE</a:t>
                    </a:r>
                    <a:endParaRPr lang="en-US"/>
                  </a:p>
                </c:rich>
              </c:tx>
              <c:dLblPos val="b"/>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Sheet1!$B$3:$B$12</c:f>
              <c:numCache>
                <c:formatCode>0.0</c:formatCode>
                <c:ptCount val="10"/>
                <c:pt idx="0">
                  <c:v>42.275449101796411</c:v>
                </c:pt>
                <c:pt idx="1">
                  <c:v>37.565359477124183</c:v>
                </c:pt>
                <c:pt idx="2">
                  <c:v>31.838942307692303</c:v>
                </c:pt>
                <c:pt idx="3">
                  <c:v>36.272522522522522</c:v>
                </c:pt>
                <c:pt idx="4">
                  <c:v>32.588522588522586</c:v>
                </c:pt>
                <c:pt idx="5">
                  <c:v>28.872093023255818</c:v>
                </c:pt>
                <c:pt idx="6">
                  <c:v>26.836638338054769</c:v>
                </c:pt>
                <c:pt idx="7">
                  <c:v>28.735537190082646</c:v>
                </c:pt>
                <c:pt idx="8">
                  <c:v>28.804809052333805</c:v>
                </c:pt>
                <c:pt idx="9">
                  <c:v>23.66625310173697</c:v>
                </c:pt>
              </c:numCache>
            </c:numRef>
          </c:xVal>
          <c:yVal>
            <c:numRef>
              <c:f>Sheet1!$C$3:$C$12</c:f>
              <c:numCache>
                <c:formatCode>0.0</c:formatCode>
                <c:ptCount val="10"/>
                <c:pt idx="0">
                  <c:v>0.37641804752480368</c:v>
                </c:pt>
                <c:pt idx="1">
                  <c:v>0.46885700549765019</c:v>
                </c:pt>
                <c:pt idx="2">
                  <c:v>0.58662322094401742</c:v>
                </c:pt>
                <c:pt idx="3">
                  <c:v>0.60624876520561088</c:v>
                </c:pt>
                <c:pt idx="4">
                  <c:v>0.65970077905970215</c:v>
                </c:pt>
                <c:pt idx="5">
                  <c:v>0.67506767196561268</c:v>
                </c:pt>
                <c:pt idx="6">
                  <c:v>0.72637235055042826</c:v>
                </c:pt>
                <c:pt idx="7">
                  <c:v>0.72602964805441328</c:v>
                </c:pt>
                <c:pt idx="8">
                  <c:v>0.73804130667311807</c:v>
                </c:pt>
                <c:pt idx="9">
                  <c:v>0.92859742275818324</c:v>
                </c:pt>
              </c:numCache>
            </c:numRef>
          </c:yVal>
          <c:smooth val="1"/>
        </c:ser>
        <c:dLbls>
          <c:showLegendKey val="0"/>
          <c:showVal val="0"/>
          <c:showCatName val="0"/>
          <c:showSerName val="0"/>
          <c:showPercent val="0"/>
          <c:showBubbleSize val="0"/>
        </c:dLbls>
        <c:axId val="228748336"/>
        <c:axId val="228748728"/>
      </c:scatterChart>
      <c:valAx>
        <c:axId val="228748336"/>
        <c:scaling>
          <c:orientation val="minMax"/>
        </c:scaling>
        <c:delete val="0"/>
        <c:axPos val="b"/>
        <c:title>
          <c:tx>
            <c:rich>
              <a:bodyPr/>
              <a:lstStyle/>
              <a:p>
                <a:pPr>
                  <a:defRPr/>
                </a:pPr>
                <a:r>
                  <a:rPr lang="lv-LV" dirty="0"/>
                  <a:t>Produktivitāte (pievienotā vērtība uz 1 strādājošo, </a:t>
                </a:r>
                <a:r>
                  <a:rPr lang="lv-LV" dirty="0" smtClean="0"/>
                  <a:t>tūkst. </a:t>
                </a:r>
                <a:r>
                  <a:rPr lang="lv-LV" dirty="0"/>
                  <a:t>EUR)</a:t>
                </a:r>
              </a:p>
            </c:rich>
          </c:tx>
          <c:layout>
            <c:manualLayout>
              <c:xMode val="edge"/>
              <c:yMode val="edge"/>
              <c:x val="0.17041188602974394"/>
              <c:y val="0.87899568814243956"/>
            </c:manualLayout>
          </c:layout>
          <c:overlay val="0"/>
        </c:title>
        <c:numFmt formatCode="0" sourceLinked="0"/>
        <c:majorTickMark val="out"/>
        <c:minorTickMark val="none"/>
        <c:tickLblPos val="nextTo"/>
        <c:spPr>
          <a:ln w="12700">
            <a:solidFill>
              <a:sysClr val="windowText" lastClr="000000"/>
            </a:solidFill>
            <a:prstDash val="solid"/>
          </a:ln>
        </c:spPr>
        <c:txPr>
          <a:bodyPr rot="0" vert="horz"/>
          <a:lstStyle/>
          <a:p>
            <a:pPr>
              <a:defRPr/>
            </a:pPr>
            <a:endParaRPr lang="lv-LV"/>
          </a:p>
        </c:txPr>
        <c:crossAx val="228748728"/>
        <c:crosses val="autoZero"/>
        <c:crossBetween val="midCat"/>
        <c:majorUnit val="10"/>
      </c:valAx>
      <c:valAx>
        <c:axId val="228748728"/>
        <c:scaling>
          <c:orientation val="minMax"/>
          <c:min val="0.2"/>
        </c:scaling>
        <c:delete val="0"/>
        <c:axPos val="l"/>
        <c:title>
          <c:tx>
            <c:rich>
              <a:bodyPr/>
              <a:lstStyle/>
              <a:p>
                <a:pPr>
                  <a:defRPr/>
                </a:pPr>
                <a:r>
                  <a:rPr lang="lv-LV"/>
                  <a:t>Darbaspēka izmaksas uz 1 produkcijas vienību, EUR</a:t>
                </a:r>
              </a:p>
            </c:rich>
          </c:tx>
          <c:layout>
            <c:manualLayout>
              <c:xMode val="edge"/>
              <c:yMode val="edge"/>
              <c:x val="2.2197938622441904E-2"/>
              <c:y val="4.3992752257352642E-2"/>
            </c:manualLayout>
          </c:layout>
          <c:overlay val="0"/>
        </c:title>
        <c:numFmt formatCode="0.0" sourceLinked="0"/>
        <c:majorTickMark val="out"/>
        <c:minorTickMark val="none"/>
        <c:tickLblPos val="nextTo"/>
        <c:spPr>
          <a:ln w="12700">
            <a:solidFill>
              <a:sysClr val="windowText" lastClr="000000"/>
            </a:solidFill>
          </a:ln>
        </c:spPr>
        <c:txPr>
          <a:bodyPr rot="0" vert="horz"/>
          <a:lstStyle/>
          <a:p>
            <a:pPr>
              <a:defRPr/>
            </a:pPr>
            <a:endParaRPr lang="lv-LV"/>
          </a:p>
        </c:txPr>
        <c:crossAx val="228748336"/>
        <c:crosses val="autoZero"/>
        <c:crossBetween val="midCat"/>
        <c:majorUnit val="0.1"/>
      </c:valAx>
      <c:spPr>
        <a:noFill/>
        <a:ln w="6350">
          <a:noFill/>
        </a:ln>
      </c:spPr>
    </c:plotArea>
    <c:plotVisOnly val="1"/>
    <c:dispBlanksAs val="zero"/>
    <c:showDLblsOverMax val="0"/>
  </c:chart>
  <c:spPr>
    <a:noFill/>
    <a:ln cap="sq">
      <a:noFill/>
    </a:ln>
  </c:spPr>
  <c:txPr>
    <a:bodyPr/>
    <a:lstStyle/>
    <a:p>
      <a:pPr>
        <a:spcBef>
          <a:spcPts val="600"/>
        </a:spcBef>
        <a:spcAft>
          <a:spcPts val="1200"/>
        </a:spcAft>
        <a:defRPr sz="1200" b="0" i="0" u="none" strike="noStrike" baseline="0">
          <a:solidFill>
            <a:srgbClr val="000000"/>
          </a:solidFill>
          <a:latin typeface="Candara" panose="020E0502030303020204" pitchFamily="34" charset="0"/>
          <a:ea typeface="Arial"/>
          <a:cs typeface="Arial"/>
        </a:defRPr>
      </a:pPr>
      <a:endParaRPr lang="lv-LV"/>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93359666757087"/>
          <c:y val="5.7971014492753624E-2"/>
          <c:w val="0.773214802239654"/>
          <c:h val="0.78990413974170226"/>
        </c:manualLayout>
      </c:layout>
      <c:scatterChart>
        <c:scatterStyle val="lineMarker"/>
        <c:varyColors val="0"/>
        <c:ser>
          <c:idx val="0"/>
          <c:order val="0"/>
          <c:tx>
            <c:strRef>
              <c:f>Sheet1!$C$2</c:f>
              <c:strCache>
                <c:ptCount val="1"/>
                <c:pt idx="0">
                  <c:v>y</c:v>
                </c:pt>
              </c:strCache>
            </c:strRef>
          </c:tx>
          <c:spPr>
            <a:ln w="25400">
              <a:noFill/>
            </a:ln>
          </c:spPr>
          <c:marker>
            <c:symbol val="triangle"/>
            <c:size val="13"/>
            <c:spPr>
              <a:solidFill>
                <a:srgbClr val="0000FF"/>
              </a:solidFill>
              <a:ln w="6350">
                <a:solidFill>
                  <a:sysClr val="windowText" lastClr="000000"/>
                </a:solidFill>
              </a:ln>
            </c:spPr>
          </c:marker>
          <c:dPt>
            <c:idx val="0"/>
            <c:bubble3D val="0"/>
          </c:dPt>
          <c:dPt>
            <c:idx val="5"/>
            <c:bubble3D val="0"/>
          </c:dPt>
          <c:dPt>
            <c:idx val="11"/>
            <c:bubble3D val="0"/>
          </c:dPt>
          <c:dPt>
            <c:idx val="12"/>
            <c:bubble3D val="0"/>
          </c:dPt>
          <c:dPt>
            <c:idx val="13"/>
            <c:marker>
              <c:spPr>
                <a:solidFill>
                  <a:srgbClr val="C00000"/>
                </a:solidFill>
                <a:ln w="6350">
                  <a:solidFill>
                    <a:sysClr val="windowText" lastClr="000000"/>
                  </a:solidFill>
                </a:ln>
              </c:spPr>
            </c:marker>
            <c:bubble3D val="0"/>
          </c:dPt>
          <c:dLbls>
            <c:dLbl>
              <c:idx val="0"/>
              <c:layout>
                <c:manualLayout>
                  <c:x val="-6.2261107017169304E-2"/>
                  <c:y val="5.5772494235971706E-2"/>
                </c:manualLayout>
              </c:layout>
              <c:tx>
                <c:rich>
                  <a:bodyPr/>
                  <a:lstStyle/>
                  <a:p>
                    <a:r>
                      <a:rPr lang="en-US" sz="1050"/>
                      <a:t>ES-28</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1"/>
              <c:layout>
                <c:manualLayout>
                  <c:x val="-4.146752683951889E-2"/>
                  <c:y val="-7.5904761904761864E-2"/>
                </c:manualLayout>
              </c:layout>
              <c:tx>
                <c:rich>
                  <a:bodyPr/>
                  <a:lstStyle/>
                  <a:p>
                    <a:r>
                      <a:rPr lang="en-US" sz="1050"/>
                      <a:t>BE</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2"/>
              <c:layout>
                <c:manualLayout>
                  <c:x val="-8.2947523934769285E-2"/>
                  <c:y val="-3.822221553417051E-2"/>
                </c:manualLayout>
              </c:layout>
              <c:tx>
                <c:rich>
                  <a:bodyPr/>
                  <a:lstStyle/>
                  <a:p>
                    <a:r>
                      <a:rPr lang="en-US" sz="1050"/>
                      <a:t>BG</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3"/>
              <c:layout>
                <c:manualLayout>
                  <c:x val="-2.4896953189027623E-2"/>
                  <c:y val="5.5390426533692236E-2"/>
                </c:manualLayout>
              </c:layout>
              <c:tx>
                <c:rich>
                  <a:bodyPr/>
                  <a:lstStyle/>
                  <a:p>
                    <a:r>
                      <a:rPr lang="en-US" sz="1050"/>
                      <a:t>CZ</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4"/>
              <c:layout>
                <c:manualLayout>
                  <c:x val="-0.16587599447265353"/>
                  <c:y val="2.8571428571428529E-2"/>
                </c:manualLayout>
              </c:layout>
              <c:tx>
                <c:rich>
                  <a:bodyPr/>
                  <a:lstStyle/>
                  <a:p>
                    <a:r>
                      <a:rPr lang="en-US" sz="1050"/>
                      <a:t>AT</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5"/>
              <c:layout>
                <c:manualLayout>
                  <c:x val="-0.12450331559022412"/>
                  <c:y val="-0.15222197225346831"/>
                </c:manualLayout>
              </c:layout>
              <c:tx>
                <c:rich>
                  <a:bodyPr/>
                  <a:lstStyle/>
                  <a:p>
                    <a:r>
                      <a:rPr lang="en-US" sz="1050"/>
                      <a:t>FI</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6"/>
              <c:layout>
                <c:manualLayout>
                  <c:x val="-5.3934718080453942E-2"/>
                  <c:y val="-5.6121989346121316E-2"/>
                </c:manualLayout>
              </c:layout>
              <c:tx>
                <c:rich>
                  <a:bodyPr/>
                  <a:lstStyle/>
                  <a:p>
                    <a:r>
                      <a:rPr lang="en-US" sz="1050"/>
                      <a:t>EE</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7"/>
              <c:layout>
                <c:manualLayout>
                  <c:x val="-2.0718064447551532E-2"/>
                  <c:y val="-4.7364829396325463E-2"/>
                </c:manualLayout>
              </c:layout>
              <c:tx>
                <c:rich>
                  <a:bodyPr/>
                  <a:lstStyle/>
                  <a:p>
                    <a:r>
                      <a:rPr lang="en-US" sz="1050"/>
                      <a:t>EL</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8"/>
              <c:layout>
                <c:manualLayout>
                  <c:x val="-5.8094700779225024E-2"/>
                  <c:y val="-7.5968503937007881E-2"/>
                </c:manualLayout>
              </c:layout>
              <c:tx>
                <c:rich>
                  <a:bodyPr/>
                  <a:lstStyle/>
                  <a:p>
                    <a:r>
                      <a:rPr lang="en-US" sz="1050"/>
                      <a:t>SP</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9"/>
              <c:layout>
                <c:manualLayout>
                  <c:x val="-7.4728415957351121E-2"/>
                  <c:y val="6.6475440569928754E-2"/>
                </c:manualLayout>
              </c:layout>
              <c:tx>
                <c:rich>
                  <a:bodyPr/>
                  <a:lstStyle/>
                  <a:p>
                    <a:r>
                      <a:rPr lang="en-US" sz="1050"/>
                      <a:t>FR</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10"/>
              <c:layout>
                <c:manualLayout>
                  <c:x val="-7.4697100915282949E-2"/>
                  <c:y val="7.7332909204926498E-2"/>
                </c:manualLayout>
              </c:layout>
              <c:tx>
                <c:rich>
                  <a:bodyPr/>
                  <a:lstStyle/>
                  <a:p>
                    <a:r>
                      <a:rPr lang="en-US" sz="1050"/>
                      <a:t>HR</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11"/>
              <c:layout>
                <c:manualLayout>
                  <c:x val="-3.731384044284184E-2"/>
                  <c:y val="8.59047619047619E-2"/>
                </c:manualLayout>
              </c:layout>
              <c:tx>
                <c:rich>
                  <a:bodyPr/>
                  <a:lstStyle/>
                  <a:p>
                    <a:r>
                      <a:rPr lang="en-US" sz="1050"/>
                      <a:t>IT</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12"/>
              <c:layout>
                <c:manualLayout>
                  <c:x val="-4.4207038863368707E-2"/>
                  <c:y val="-5.0356933985919838E-2"/>
                </c:manualLayout>
              </c:layout>
              <c:tx>
                <c:rich>
                  <a:bodyPr/>
                  <a:lstStyle/>
                  <a:p>
                    <a:r>
                      <a:rPr lang="en-US" sz="1050"/>
                      <a:t>CY</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13"/>
              <c:layout>
                <c:manualLayout>
                  <c:x val="-6.3511313627316615E-2"/>
                  <c:y val="-5.4084001487188262E-2"/>
                </c:manualLayout>
              </c:layout>
              <c:tx>
                <c:rich>
                  <a:bodyPr/>
                  <a:lstStyle/>
                  <a:p>
                    <a:r>
                      <a:rPr lang="en-US" sz="1050"/>
                      <a:t>LV</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14"/>
              <c:layout>
                <c:manualLayout>
                  <c:x val="-3.7465952369474038E-2"/>
                  <c:y val="-5.9595225386197964E-2"/>
                </c:manualLayout>
              </c:layout>
              <c:tx>
                <c:rich>
                  <a:bodyPr/>
                  <a:lstStyle/>
                  <a:p>
                    <a:r>
                      <a:rPr lang="en-US" sz="1050"/>
                      <a:t>LT</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15"/>
              <c:layout>
                <c:manualLayout>
                  <c:x val="-2.4884257180430785E-2"/>
                  <c:y val="-3.8222215534170469E-2"/>
                </c:manualLayout>
              </c:layout>
              <c:tx>
                <c:rich>
                  <a:bodyPr/>
                  <a:lstStyle/>
                  <a:p>
                    <a:r>
                      <a:rPr lang="en-US" sz="1050"/>
                      <a:t>HU</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16"/>
              <c:layout>
                <c:manualLayout>
                  <c:x val="0.42789903598498785"/>
                  <c:y val="3.7841019872515938E-2"/>
                </c:manualLayout>
              </c:layout>
              <c:tx>
                <c:rich>
                  <a:bodyPr/>
                  <a:lstStyle/>
                  <a:p>
                    <a:r>
                      <a:rPr lang="en-US" sz="1050"/>
                      <a:t>NL</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17"/>
              <c:layout>
                <c:manualLayout>
                  <c:x val="-0.23934214468219916"/>
                  <c:y val="-0.19942525514463552"/>
                </c:manualLayout>
              </c:layout>
              <c:tx>
                <c:rich>
                  <a:bodyPr/>
                  <a:lstStyle/>
                  <a:p>
                    <a:r>
                      <a:rPr lang="en-US" sz="1050"/>
                      <a:t>UK</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18"/>
              <c:layout>
                <c:manualLayout>
                  <c:x val="-0.35704850100167135"/>
                  <c:y val="0.22036708430989976"/>
                </c:manualLayout>
              </c:layout>
              <c:tx>
                <c:rich>
                  <a:bodyPr/>
                  <a:lstStyle/>
                  <a:p>
                    <a:r>
                      <a:rPr lang="en-US" sz="1050"/>
                      <a:t>PL</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19"/>
              <c:layout>
                <c:manualLayout>
                  <c:x val="3.4750965902438688E-2"/>
                  <c:y val="-8.8209220508525657E-2"/>
                </c:manualLayout>
              </c:layout>
              <c:tx>
                <c:rich>
                  <a:bodyPr/>
                  <a:lstStyle/>
                  <a:p>
                    <a:r>
                      <a:rPr lang="en-US" sz="1050"/>
                      <a:t>PT</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20"/>
              <c:layout>
                <c:manualLayout>
                  <c:x val="0.29500004088274012"/>
                  <c:y val="-0.19022272215973005"/>
                </c:manualLayout>
              </c:layout>
              <c:tx>
                <c:rich>
                  <a:bodyPr/>
                  <a:lstStyle/>
                  <a:p>
                    <a:r>
                      <a:rPr lang="en-US" sz="1050"/>
                      <a:t>DK</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21"/>
              <c:layout>
                <c:manualLayout>
                  <c:x val="-1.2341027465024816E-2"/>
                  <c:y val="-1.9373828271466068E-2"/>
                </c:manualLayout>
              </c:layout>
              <c:tx>
                <c:rich>
                  <a:bodyPr/>
                  <a:lstStyle/>
                  <a:p>
                    <a:r>
                      <a:rPr lang="en-US" sz="1050"/>
                      <a:t>SI</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22"/>
              <c:layout>
                <c:manualLayout>
                  <c:x val="-5.2653735167113178E-2"/>
                  <c:y val="-6.8960872687235913E-2"/>
                </c:manualLayout>
              </c:layout>
              <c:tx>
                <c:rich>
                  <a:bodyPr/>
                  <a:lstStyle/>
                  <a:p>
                    <a:r>
                      <a:rPr lang="en-US" sz="1050"/>
                      <a:t>SK</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23"/>
              <c:layout>
                <c:manualLayout>
                  <c:x val="4.3051160660992141E-3"/>
                  <c:y val="0.14292088488938884"/>
                </c:manualLayout>
              </c:layout>
              <c:tx>
                <c:rich>
                  <a:bodyPr/>
                  <a:lstStyle/>
                  <a:p>
                    <a:r>
                      <a:rPr lang="en-US" sz="1050"/>
                      <a:t>DE</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24"/>
              <c:layout>
                <c:manualLayout>
                  <c:x val="-4.149271060743575E-2"/>
                  <c:y val="-7.5999999999999998E-2"/>
                </c:manualLayout>
              </c:layout>
              <c:tx>
                <c:rich>
                  <a:bodyPr/>
                  <a:lstStyle/>
                  <a:p>
                    <a:r>
                      <a:rPr lang="en-US" sz="1050"/>
                      <a:t>SE</a:t>
                    </a:r>
                    <a:endParaRPr lang="en-US"/>
                  </a:p>
                </c:rich>
              </c:tx>
              <c:showLegendKey val="0"/>
              <c:showVal val="0"/>
              <c:showCatName val="0"/>
              <c:showSerName val="1"/>
              <c:showPercent val="0"/>
              <c:showBubbleSize val="0"/>
              <c:extLst>
                <c:ext xmlns:c15="http://schemas.microsoft.com/office/drawing/2012/chart" uri="{CE6537A1-D6FC-4f65-9D91-7224C49458BB}"/>
              </c:extLst>
            </c:dLbl>
            <c:dLbl>
              <c:idx val="25"/>
              <c:layout>
                <c:manualLayout>
                  <c:x val="-0.38638114160963521"/>
                  <c:y val="0.23002324709411323"/>
                </c:manualLayout>
              </c:layout>
              <c:tx>
                <c:rich>
                  <a:bodyPr/>
                  <a:lstStyle/>
                  <a:p>
                    <a:r>
                      <a:rPr lang="en-US" sz="1050"/>
                      <a:t>HU</a:t>
                    </a:r>
                    <a:endParaRPr lang="en-US"/>
                  </a:p>
                </c:rich>
              </c:tx>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Sheet1!$B$3:$B$28</c:f>
              <c:numCache>
                <c:formatCode>0</c:formatCode>
                <c:ptCount val="26"/>
                <c:pt idx="0">
                  <c:v>79.049834914578156</c:v>
                </c:pt>
                <c:pt idx="1">
                  <c:v>102.4959349593496</c:v>
                </c:pt>
                <c:pt idx="2">
                  <c:v>16.192327630896841</c:v>
                </c:pt>
                <c:pt idx="3">
                  <c:v>43.449374557469909</c:v>
                </c:pt>
                <c:pt idx="4">
                  <c:v>94.664583333333326</c:v>
                </c:pt>
                <c:pt idx="5">
                  <c:v>95.675166889185576</c:v>
                </c:pt>
                <c:pt idx="6">
                  <c:v>42.03478260869565</c:v>
                </c:pt>
                <c:pt idx="7">
                  <c:v>25.708502024291498</c:v>
                </c:pt>
                <c:pt idx="8">
                  <c:v>64.504343590159934</c:v>
                </c:pt>
                <c:pt idx="9">
                  <c:v>94.278008298755182</c:v>
                </c:pt>
                <c:pt idx="10">
                  <c:v>25.476463834672789</c:v>
                </c:pt>
                <c:pt idx="11">
                  <c:v>67.816897856242122</c:v>
                </c:pt>
                <c:pt idx="12">
                  <c:v>54.229508196721319</c:v>
                </c:pt>
                <c:pt idx="13">
                  <c:v>23.66625310173697</c:v>
                </c:pt>
                <c:pt idx="14">
                  <c:v>30.840787119856888</c:v>
                </c:pt>
                <c:pt idx="15">
                  <c:v>28.7624750499002</c:v>
                </c:pt>
                <c:pt idx="16">
                  <c:v>33.116121062384181</c:v>
                </c:pt>
                <c:pt idx="17">
                  <c:v>98.78857142857143</c:v>
                </c:pt>
                <c:pt idx="18">
                  <c:v>79.490072202166061</c:v>
                </c:pt>
                <c:pt idx="19">
                  <c:v>35.164265129682995</c:v>
                </c:pt>
                <c:pt idx="20">
                  <c:v>44.418656056587089</c:v>
                </c:pt>
                <c:pt idx="21">
                  <c:v>42.52978276103714</c:v>
                </c:pt>
                <c:pt idx="22">
                  <c:v>37.208121827411169</c:v>
                </c:pt>
                <c:pt idx="23">
                  <c:v>85.025553662691649</c:v>
                </c:pt>
                <c:pt idx="24">
                  <c:v>112.9009900990099</c:v>
                </c:pt>
                <c:pt idx="25">
                  <c:v>76.07840640606652</c:v>
                </c:pt>
              </c:numCache>
            </c:numRef>
          </c:xVal>
          <c:yVal>
            <c:numRef>
              <c:f>Sheet1!$C$3:$C$28</c:f>
              <c:numCache>
                <c:formatCode>0.0</c:formatCode>
                <c:ptCount val="26"/>
                <c:pt idx="0">
                  <c:v>0.71942374613843496</c:v>
                </c:pt>
                <c:pt idx="1">
                  <c:v>0.81010293820381407</c:v>
                </c:pt>
                <c:pt idx="2">
                  <c:v>1.1924416550981858</c:v>
                </c:pt>
                <c:pt idx="3">
                  <c:v>0.63125284393071679</c:v>
                </c:pt>
                <c:pt idx="4">
                  <c:v>0.85565263320055462</c:v>
                </c:pt>
                <c:pt idx="5">
                  <c:v>0.68173018251961837</c:v>
                </c:pt>
                <c:pt idx="6">
                  <c:v>0.84858540663427873</c:v>
                </c:pt>
                <c:pt idx="7">
                  <c:v>0.87352116004954639</c:v>
                </c:pt>
                <c:pt idx="8">
                  <c:v>0.72913753312155571</c:v>
                </c:pt>
                <c:pt idx="9">
                  <c:v>0.80156673126840483</c:v>
                </c:pt>
                <c:pt idx="10">
                  <c:v>0.88626989738569206</c:v>
                </c:pt>
                <c:pt idx="11">
                  <c:v>0.69907511850717885</c:v>
                </c:pt>
                <c:pt idx="12">
                  <c:v>0.6793400678489856</c:v>
                </c:pt>
                <c:pt idx="13" formatCode="0.00">
                  <c:v>0.92859742275818324</c:v>
                </c:pt>
                <c:pt idx="14" formatCode="0.00">
                  <c:v>1.0328851355189395</c:v>
                </c:pt>
                <c:pt idx="15">
                  <c:v>2.575693962526024</c:v>
                </c:pt>
                <c:pt idx="16">
                  <c:v>0.65917470066443007</c:v>
                </c:pt>
                <c:pt idx="17">
                  <c:v>0.68221006588660449</c:v>
                </c:pt>
                <c:pt idx="18">
                  <c:v>0.76704931279169442</c:v>
                </c:pt>
                <c:pt idx="19">
                  <c:v>0.6538302319851852</c:v>
                </c:pt>
                <c:pt idx="20">
                  <c:v>0.76657325539033805</c:v>
                </c:pt>
                <c:pt idx="21">
                  <c:v>0.81904834866440623</c:v>
                </c:pt>
                <c:pt idx="22">
                  <c:v>0.64012902256383086</c:v>
                </c:pt>
                <c:pt idx="23">
                  <c:v>0.74561380295853297</c:v>
                </c:pt>
                <c:pt idx="24">
                  <c:v>0.67133859145254171</c:v>
                </c:pt>
                <c:pt idx="25">
                  <c:v>0.80668455183913867</c:v>
                </c:pt>
              </c:numCache>
            </c:numRef>
          </c:yVal>
          <c:smooth val="0"/>
        </c:ser>
        <c:dLbls>
          <c:showLegendKey val="0"/>
          <c:showVal val="0"/>
          <c:showCatName val="0"/>
          <c:showSerName val="0"/>
          <c:showPercent val="0"/>
          <c:showBubbleSize val="0"/>
        </c:dLbls>
        <c:axId val="228749512"/>
        <c:axId val="228749904"/>
      </c:scatterChart>
      <c:valAx>
        <c:axId val="228749512"/>
        <c:scaling>
          <c:orientation val="minMax"/>
          <c:max val="120"/>
          <c:min val="10"/>
        </c:scaling>
        <c:delete val="0"/>
        <c:axPos val="b"/>
        <c:title>
          <c:tx>
            <c:rich>
              <a:bodyPr/>
              <a:lstStyle/>
              <a:p>
                <a:pPr>
                  <a:defRPr/>
                </a:pPr>
                <a:r>
                  <a:rPr lang="lv-LV"/>
                  <a:t>Produktivitāte (pievienotā vērtība uz 1 strādājošo, t EUR)</a:t>
                </a:r>
              </a:p>
            </c:rich>
          </c:tx>
          <c:overlay val="0"/>
        </c:title>
        <c:numFmt formatCode="0" sourceLinked="0"/>
        <c:majorTickMark val="out"/>
        <c:minorTickMark val="none"/>
        <c:tickLblPos val="nextTo"/>
        <c:spPr>
          <a:ln w="12700">
            <a:solidFill>
              <a:sysClr val="windowText" lastClr="000000"/>
            </a:solidFill>
            <a:prstDash val="solid"/>
          </a:ln>
        </c:spPr>
        <c:txPr>
          <a:bodyPr rot="0" vert="horz"/>
          <a:lstStyle/>
          <a:p>
            <a:pPr>
              <a:defRPr/>
            </a:pPr>
            <a:endParaRPr lang="lv-LV"/>
          </a:p>
        </c:txPr>
        <c:crossAx val="228749904"/>
        <c:crosses val="autoZero"/>
        <c:crossBetween val="midCat"/>
        <c:majorUnit val="20"/>
      </c:valAx>
      <c:valAx>
        <c:axId val="228749904"/>
        <c:scaling>
          <c:orientation val="minMax"/>
          <c:max val="1.1000000000000001"/>
          <c:min val="0.5"/>
        </c:scaling>
        <c:delete val="0"/>
        <c:axPos val="l"/>
        <c:title>
          <c:tx>
            <c:rich>
              <a:bodyPr/>
              <a:lstStyle/>
              <a:p>
                <a:pPr>
                  <a:defRPr/>
                </a:pPr>
                <a:r>
                  <a:rPr lang="lv-LV"/>
                  <a:t>Darbaspēka izmaksas uz 1 produkcijas vienību, EUR</a:t>
                </a:r>
              </a:p>
            </c:rich>
          </c:tx>
          <c:layout>
            <c:manualLayout>
              <c:xMode val="edge"/>
              <c:yMode val="edge"/>
              <c:x val="5.7875591421546697E-2"/>
              <c:y val="8.2284245712939574E-2"/>
            </c:manualLayout>
          </c:layout>
          <c:overlay val="0"/>
        </c:title>
        <c:numFmt formatCode="0.0" sourceLinked="0"/>
        <c:majorTickMark val="out"/>
        <c:minorTickMark val="none"/>
        <c:tickLblPos val="nextTo"/>
        <c:spPr>
          <a:ln w="12700">
            <a:solidFill>
              <a:sysClr val="windowText" lastClr="000000"/>
            </a:solidFill>
          </a:ln>
        </c:spPr>
        <c:txPr>
          <a:bodyPr rot="0" vert="horz"/>
          <a:lstStyle/>
          <a:p>
            <a:pPr>
              <a:defRPr/>
            </a:pPr>
            <a:endParaRPr lang="lv-LV"/>
          </a:p>
        </c:txPr>
        <c:crossAx val="228749512"/>
        <c:crosses val="autoZero"/>
        <c:crossBetween val="midCat"/>
        <c:majorUnit val="0.1"/>
      </c:valAx>
      <c:spPr>
        <a:solidFill>
          <a:sysClr val="window" lastClr="FFFFFF"/>
        </a:solidFill>
        <a:ln w="6350">
          <a:noFill/>
        </a:ln>
      </c:spPr>
    </c:plotArea>
    <c:plotVisOnly val="1"/>
    <c:dispBlanksAs val="zero"/>
    <c:showDLblsOverMax val="0"/>
  </c:chart>
  <c:spPr>
    <a:noFill/>
    <a:ln cap="sq">
      <a:noFill/>
    </a:ln>
  </c:spPr>
  <c:txPr>
    <a:bodyPr/>
    <a:lstStyle/>
    <a:p>
      <a:pPr>
        <a:spcBef>
          <a:spcPts val="600"/>
        </a:spcBef>
        <a:spcAft>
          <a:spcPts val="1200"/>
        </a:spcAft>
        <a:defRPr sz="1100" b="0" i="0" u="none" strike="noStrike" baseline="0">
          <a:solidFill>
            <a:srgbClr val="000000"/>
          </a:solidFill>
          <a:latin typeface="Candara" panose="020E0502030303020204" pitchFamily="34" charset="0"/>
          <a:ea typeface="Arial"/>
          <a:cs typeface="Arial"/>
        </a:defRPr>
      </a:pPr>
      <a:endParaRPr lang="lv-LV"/>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04934680032912E-2"/>
          <c:y val="5.5583041137460217E-2"/>
          <c:w val="0.91149506531996705"/>
          <c:h val="0.78969941923354747"/>
        </c:manualLayout>
      </c:layout>
      <c:barChart>
        <c:barDir val="col"/>
        <c:grouping val="clustered"/>
        <c:varyColors val="0"/>
        <c:ser>
          <c:idx val="4"/>
          <c:order val="0"/>
          <c:tx>
            <c:strRef>
              <c:f>Sheet1!$A$3</c:f>
              <c:strCache>
                <c:ptCount val="1"/>
                <c:pt idx="0">
                  <c:v>Eksports</c:v>
                </c:pt>
              </c:strCache>
            </c:strRef>
          </c:tx>
          <c:spPr>
            <a:solidFill>
              <a:srgbClr val="C00000"/>
            </a:solidFill>
          </c:spPr>
          <c:invertIfNegative val="0"/>
          <c:dPt>
            <c:idx val="0"/>
            <c:invertIfNegative val="0"/>
            <c:bubble3D val="0"/>
            <c:spPr>
              <a:solidFill>
                <a:srgbClr val="C00000"/>
              </a:solidFill>
              <a:ln>
                <a:noFill/>
              </a:ln>
              <a:effectLst/>
            </c:spPr>
          </c:dPt>
          <c:dPt>
            <c:idx val="1"/>
            <c:invertIfNegative val="0"/>
            <c:bubble3D val="0"/>
            <c:spPr>
              <a:solidFill>
                <a:srgbClr val="C00000"/>
              </a:solidFill>
              <a:ln>
                <a:noFill/>
              </a:ln>
              <a:effectLst/>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Sheet1!$B$2:$L$2</c:f>
              <c:numCache>
                <c:formatCode>0</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Sheet1!$B$3:$L$3</c:f>
              <c:numCache>
                <c:formatCode>0.0</c:formatCode>
                <c:ptCount val="10"/>
                <c:pt idx="0">
                  <c:v>8.7365269461077855</c:v>
                </c:pt>
                <c:pt idx="1">
                  <c:v>9.4542483660130721</c:v>
                </c:pt>
                <c:pt idx="2">
                  <c:v>8.6370192307692299</c:v>
                </c:pt>
                <c:pt idx="3">
                  <c:v>10.707207207207206</c:v>
                </c:pt>
                <c:pt idx="4">
                  <c:v>11.007326007326009</c:v>
                </c:pt>
                <c:pt idx="5">
                  <c:v>11.594186046511627</c:v>
                </c:pt>
                <c:pt idx="6">
                  <c:v>11.921624173748819</c:v>
                </c:pt>
                <c:pt idx="7">
                  <c:v>12.550413223140497</c:v>
                </c:pt>
                <c:pt idx="8">
                  <c:v>13.085572842998586</c:v>
                </c:pt>
                <c:pt idx="9">
                  <c:v>12.187654320987654</c:v>
                </c:pt>
              </c:numCache>
            </c:numRef>
          </c:val>
        </c:ser>
        <c:dLbls>
          <c:showLegendKey val="0"/>
          <c:showVal val="0"/>
          <c:showCatName val="0"/>
          <c:showSerName val="0"/>
          <c:showPercent val="0"/>
          <c:showBubbleSize val="0"/>
        </c:dLbls>
        <c:gapWidth val="20"/>
        <c:axId val="228269384"/>
        <c:axId val="228269776"/>
      </c:barChart>
      <c:catAx>
        <c:axId val="228269384"/>
        <c:scaling>
          <c:orientation val="minMax"/>
        </c:scaling>
        <c:delete val="0"/>
        <c:axPos val="b"/>
        <c:numFmt formatCode="0" sourceLinked="1"/>
        <c:majorTickMark val="out"/>
        <c:minorTickMark val="none"/>
        <c:tickLblPos val="low"/>
        <c:txPr>
          <a:bodyPr rot="-5400000" vert="horz"/>
          <a:lstStyle/>
          <a:p>
            <a:pPr>
              <a:defRPr/>
            </a:pPr>
            <a:endParaRPr lang="lv-LV"/>
          </a:p>
        </c:txPr>
        <c:crossAx val="228269776"/>
        <c:crosses val="autoZero"/>
        <c:auto val="1"/>
        <c:lblAlgn val="ctr"/>
        <c:lblOffset val="100"/>
        <c:noMultiLvlLbl val="0"/>
      </c:catAx>
      <c:valAx>
        <c:axId val="228269776"/>
        <c:scaling>
          <c:orientation val="minMax"/>
          <c:max val="15"/>
          <c:min val="0"/>
        </c:scaling>
        <c:delete val="0"/>
        <c:axPos val="l"/>
        <c:numFmt formatCode="0" sourceLinked="0"/>
        <c:majorTickMark val="out"/>
        <c:minorTickMark val="none"/>
        <c:tickLblPos val="nextTo"/>
        <c:crossAx val="228269384"/>
        <c:crosses val="autoZero"/>
        <c:crossBetween val="between"/>
        <c:majorUnit val="5"/>
      </c:valAx>
      <c:spPr>
        <a:noFill/>
        <a:ln w="6350">
          <a:noFill/>
        </a:ln>
        <a:effectLst/>
      </c:spPr>
    </c:plotArea>
    <c:plotVisOnly val="1"/>
    <c:dispBlanksAs val="gap"/>
    <c:showDLblsOverMax val="0"/>
  </c:chart>
  <c:spPr>
    <a:noFill/>
    <a:ln w="9525" cap="flat" cmpd="sng" algn="ctr">
      <a:noFill/>
      <a:prstDash val="solid"/>
      <a:round/>
    </a:ln>
    <a:effectLst/>
  </c:spPr>
  <c:txPr>
    <a:bodyPr/>
    <a:lstStyle/>
    <a:p>
      <a:pPr>
        <a:defRPr sz="1300" b="0" i="0" u="none" strike="noStrike" baseline="0">
          <a:solidFill>
            <a:srgbClr val="000000"/>
          </a:solidFill>
          <a:latin typeface="Candara" panose="020E0502030303020204" pitchFamily="34" charset="0"/>
          <a:ea typeface="Arial"/>
          <a:cs typeface="Arial"/>
        </a:defRPr>
      </a:pPr>
      <a:endParaRPr lang="lv-LV"/>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Preču eksports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lv-LV" sz="1200" b="1" i="0" u="none" strike="noStrike" kern="1200" baseline="0">
                    <a:solidFill>
                      <a:schemeClr val="bg1"/>
                    </a:solidFill>
                    <a:latin typeface="Arial Narrow" panose="020B0606020202030204"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Latvija</c:v>
                </c:pt>
                <c:pt idx="1">
                  <c:v>Lietuva</c:v>
                </c:pt>
                <c:pt idx="2">
                  <c:v>Igaunija</c:v>
                </c:pt>
              </c:strCache>
            </c:strRef>
          </c:cat>
          <c:val>
            <c:numRef>
              <c:f>Sheet1!$B$2:$D$2</c:f>
              <c:numCache>
                <c:formatCode>General</c:formatCode>
                <c:ptCount val="3"/>
                <c:pt idx="0">
                  <c:v>42.9</c:v>
                </c:pt>
                <c:pt idx="1">
                  <c:v>64.3</c:v>
                </c:pt>
                <c:pt idx="2">
                  <c:v>56.1</c:v>
                </c:pt>
              </c:numCache>
            </c:numRef>
          </c:val>
        </c:ser>
        <c:ser>
          <c:idx val="1"/>
          <c:order val="1"/>
          <c:tx>
            <c:strRef>
              <c:f>Sheet1!$A$3</c:f>
              <c:strCache>
                <c:ptCount val="1"/>
                <c:pt idx="0">
                  <c:v>Pakalpojumu eksports</c:v>
                </c:pt>
              </c:strCache>
            </c:strRef>
          </c:tx>
          <c:spPr>
            <a:solidFill>
              <a:schemeClr val="accent6">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lang="lv-LV" sz="1200" b="1" i="0" u="none" strike="noStrike" kern="1200" baseline="0">
                    <a:solidFill>
                      <a:schemeClr val="tx1">
                        <a:lumMod val="95000"/>
                        <a:lumOff val="5000"/>
                      </a:schemeClr>
                    </a:solidFill>
                    <a:latin typeface="Arial Narrow" panose="020B0606020202030204"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Latvija</c:v>
                </c:pt>
                <c:pt idx="1">
                  <c:v>Lietuva</c:v>
                </c:pt>
                <c:pt idx="2">
                  <c:v>Igaunija</c:v>
                </c:pt>
              </c:strCache>
            </c:strRef>
          </c:cat>
          <c:val>
            <c:numRef>
              <c:f>Sheet1!$B$3:$D$3</c:f>
              <c:numCache>
                <c:formatCode>General</c:formatCode>
                <c:ptCount val="3"/>
                <c:pt idx="0">
                  <c:v>16.7</c:v>
                </c:pt>
                <c:pt idx="1">
                  <c:v>15.8</c:v>
                </c:pt>
                <c:pt idx="2">
                  <c:v>26.1</c:v>
                </c:pt>
              </c:numCache>
            </c:numRef>
          </c:val>
        </c:ser>
        <c:dLbls>
          <c:showLegendKey val="0"/>
          <c:showVal val="1"/>
          <c:showCatName val="0"/>
          <c:showSerName val="0"/>
          <c:showPercent val="0"/>
          <c:showBubbleSize val="0"/>
        </c:dLbls>
        <c:gapWidth val="50"/>
        <c:overlap val="100"/>
        <c:axId val="225359880"/>
        <c:axId val="225360272"/>
      </c:barChart>
      <c:catAx>
        <c:axId val="225359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lv-LV" sz="1600" b="1" i="0" u="none" strike="noStrike" kern="1200" baseline="0">
                <a:solidFill>
                  <a:schemeClr val="tx1">
                    <a:lumMod val="95000"/>
                    <a:lumOff val="5000"/>
                  </a:schemeClr>
                </a:solidFill>
                <a:latin typeface="Arial Narrow" panose="020B0606020202030204" pitchFamily="34" charset="0"/>
                <a:ea typeface="+mn-ea"/>
                <a:cs typeface="+mn-cs"/>
              </a:defRPr>
            </a:pPr>
            <a:endParaRPr lang="lv-LV"/>
          </a:p>
        </c:txPr>
        <c:crossAx val="225360272"/>
        <c:crosses val="autoZero"/>
        <c:auto val="1"/>
        <c:lblAlgn val="ctr"/>
        <c:lblOffset val="100"/>
        <c:noMultiLvlLbl val="0"/>
      </c:catAx>
      <c:valAx>
        <c:axId val="225360272"/>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lv-LV" sz="1197" b="0" i="0" u="none" strike="noStrike" kern="1200" baseline="0">
                <a:solidFill>
                  <a:schemeClr val="tx1">
                    <a:lumMod val="95000"/>
                    <a:lumOff val="5000"/>
                  </a:schemeClr>
                </a:solidFill>
                <a:latin typeface="Arial Narrow" panose="020B0606020202030204" pitchFamily="34" charset="0"/>
                <a:ea typeface="+mn-ea"/>
                <a:cs typeface="+mn-cs"/>
              </a:defRPr>
            </a:pPr>
            <a:endParaRPr lang="lv-LV"/>
          </a:p>
        </c:txPr>
        <c:crossAx val="225359880"/>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lv-LV" sz="1197" b="0" i="0" u="none" strike="noStrike" kern="1200" baseline="0">
              <a:solidFill>
                <a:schemeClr val="tx1">
                  <a:lumMod val="95000"/>
                  <a:lumOff val="5000"/>
                </a:schemeClr>
              </a:solidFill>
              <a:latin typeface="Arial Narrow" panose="020B0606020202030204" pitchFamily="34" charset="0"/>
              <a:ea typeface="+mn-ea"/>
              <a:cs typeface="+mn-cs"/>
            </a:defRPr>
          </a:pPr>
          <a:endParaRPr lang="lv-LV"/>
        </a:p>
      </c:txPr>
    </c:legend>
    <c:plotVisOnly val="1"/>
    <c:dispBlanksAs val="gap"/>
    <c:showDLblsOverMax val="0"/>
  </c:chart>
  <c:spPr>
    <a:noFill/>
    <a:ln>
      <a:noFill/>
    </a:ln>
    <a:effectLst/>
  </c:spPr>
  <c:txPr>
    <a:bodyPr/>
    <a:lstStyle/>
    <a:p>
      <a:pPr>
        <a:defRPr>
          <a:solidFill>
            <a:schemeClr val="tx1">
              <a:lumMod val="95000"/>
              <a:lumOff val="5000"/>
            </a:schemeClr>
          </a:solidFill>
          <a:latin typeface="Arial Narrow" panose="020B0606020202030204" pitchFamily="34" charset="0"/>
        </a:defRPr>
      </a:pPr>
      <a:endParaRPr lang="lv-LV"/>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76572372897835E-2"/>
          <c:y val="5.489789386082837E-2"/>
          <c:w val="0.9310540474739486"/>
          <c:h val="0.76866496925938721"/>
        </c:manualLayout>
      </c:layout>
      <c:barChart>
        <c:barDir val="col"/>
        <c:grouping val="clustered"/>
        <c:varyColors val="0"/>
        <c:ser>
          <c:idx val="1"/>
          <c:order val="0"/>
          <c:spPr>
            <a:solidFill>
              <a:schemeClr val="accent3">
                <a:lumMod val="50000"/>
              </a:schemeClr>
            </a:solidFill>
            <a:ln w="19050"/>
          </c:spPr>
          <c:invertIfNegative val="0"/>
          <c:dPt>
            <c:idx val="7"/>
            <c:invertIfNegative val="0"/>
            <c:bubble3D val="0"/>
            <c:spPr>
              <a:solidFill>
                <a:schemeClr val="tx2">
                  <a:lumMod val="60000"/>
                  <a:lumOff val="40000"/>
                </a:schemeClr>
              </a:solidFill>
              <a:ln w="19050"/>
            </c:spPr>
          </c:dPt>
          <c:dPt>
            <c:idx val="9"/>
            <c:invertIfNegative val="0"/>
            <c:bubble3D val="0"/>
          </c:dPt>
          <c:dPt>
            <c:idx val="18"/>
            <c:invertIfNegative val="0"/>
            <c:bubble3D val="0"/>
            <c:spPr>
              <a:solidFill>
                <a:srgbClr val="C00000"/>
              </a:solidFill>
              <a:ln w="19050"/>
            </c:spPr>
          </c:dPt>
          <c:dPt>
            <c:idx val="19"/>
            <c:invertIfNegative val="0"/>
            <c:bubble3D val="0"/>
          </c:dPt>
          <c:dPt>
            <c:idx val="25"/>
            <c:invertIfNegative val="0"/>
            <c:bubble3D val="0"/>
            <c:spPr>
              <a:solidFill>
                <a:srgbClr val="C00000"/>
              </a:solidFill>
              <a:ln w="19050"/>
            </c:spPr>
          </c:dPt>
          <c:dLbls>
            <c:dLbl>
              <c:idx val="0"/>
              <c:layout>
                <c:manualLayout>
                  <c:x val="-7.0729635600111075E-18"/>
                  <c:y val="1.084010840108400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Sheet1!$A$4:$A$26</c:f>
              <c:strCache>
                <c:ptCount val="22"/>
                <c:pt idx="0">
                  <c:v>Netherlands</c:v>
                </c:pt>
                <c:pt idx="1">
                  <c:v>Sweden</c:v>
                </c:pt>
                <c:pt idx="2">
                  <c:v>Belgium</c:v>
                </c:pt>
                <c:pt idx="3">
                  <c:v>Austria</c:v>
                </c:pt>
                <c:pt idx="4">
                  <c:v>Denmark</c:v>
                </c:pt>
                <c:pt idx="5">
                  <c:v>EU28</c:v>
                </c:pt>
                <c:pt idx="6">
                  <c:v>Romania</c:v>
                </c:pt>
                <c:pt idx="7">
                  <c:v>Estonia</c:v>
                </c:pt>
                <c:pt idx="8">
                  <c:v>Germany</c:v>
                </c:pt>
                <c:pt idx="9">
                  <c:v>Hungary</c:v>
                </c:pt>
                <c:pt idx="10">
                  <c:v>Czech Republic</c:v>
                </c:pt>
                <c:pt idx="11">
                  <c:v>Greece</c:v>
                </c:pt>
                <c:pt idx="12">
                  <c:v>France</c:v>
                </c:pt>
                <c:pt idx="13">
                  <c:v>Croatia</c:v>
                </c:pt>
                <c:pt idx="14">
                  <c:v>Poland</c:v>
                </c:pt>
                <c:pt idx="15">
                  <c:v>Bulgaria</c:v>
                </c:pt>
                <c:pt idx="16">
                  <c:v>Slovakia</c:v>
                </c:pt>
                <c:pt idx="17">
                  <c:v>Portugal</c:v>
                </c:pt>
                <c:pt idx="18">
                  <c:v>Latvia</c:v>
                </c:pt>
                <c:pt idx="19">
                  <c:v>Lithuania</c:v>
                </c:pt>
                <c:pt idx="20">
                  <c:v>Slovenia</c:v>
                </c:pt>
                <c:pt idx="21">
                  <c:v>Italy</c:v>
                </c:pt>
              </c:strCache>
            </c:strRef>
          </c:cat>
          <c:val>
            <c:numRef>
              <c:f>Sheet1!$B$4:$B$26</c:f>
              <c:numCache>
                <c:formatCode>0</c:formatCode>
                <c:ptCount val="22"/>
                <c:pt idx="0">
                  <c:v>167.21085714285715</c:v>
                </c:pt>
                <c:pt idx="1">
                  <c:v>100.62475247524753</c:v>
                </c:pt>
                <c:pt idx="2">
                  <c:v>98.910569105691053</c:v>
                </c:pt>
                <c:pt idx="3">
                  <c:v>63.673285198555952</c:v>
                </c:pt>
                <c:pt idx="4">
                  <c:v>55.355102040816327</c:v>
                </c:pt>
                <c:pt idx="5">
                  <c:v>45.82879362863477</c:v>
                </c:pt>
                <c:pt idx="6">
                  <c:v>34.89411764705882</c:v>
                </c:pt>
                <c:pt idx="7">
                  <c:v>25.765217391304351</c:v>
                </c:pt>
                <c:pt idx="8">
                  <c:v>25.43524699599466</c:v>
                </c:pt>
                <c:pt idx="9">
                  <c:v>21.422174181593572</c:v>
                </c:pt>
                <c:pt idx="10">
                  <c:v>21.095114467783812</c:v>
                </c:pt>
                <c:pt idx="11">
                  <c:v>20.736842105263161</c:v>
                </c:pt>
                <c:pt idx="12">
                  <c:v>19.42323651452282</c:v>
                </c:pt>
                <c:pt idx="13">
                  <c:v>16.544202066590124</c:v>
                </c:pt>
                <c:pt idx="14">
                  <c:v>16.529682997118154</c:v>
                </c:pt>
                <c:pt idx="15">
                  <c:v>15.259201658890619</c:v>
                </c:pt>
                <c:pt idx="16">
                  <c:v>12.501410039481105</c:v>
                </c:pt>
                <c:pt idx="17">
                  <c:v>12.444739168877099</c:v>
                </c:pt>
                <c:pt idx="18">
                  <c:v>12.160493827160494</c:v>
                </c:pt>
                <c:pt idx="19">
                  <c:v>12.084078711985688</c:v>
                </c:pt>
                <c:pt idx="20">
                  <c:v>10.091100210231255</c:v>
                </c:pt>
                <c:pt idx="21">
                  <c:v>5.6708701134930646</c:v>
                </c:pt>
              </c:numCache>
            </c:numRef>
          </c:val>
        </c:ser>
        <c:dLbls>
          <c:showLegendKey val="0"/>
          <c:showVal val="0"/>
          <c:showCatName val="0"/>
          <c:showSerName val="0"/>
          <c:showPercent val="0"/>
          <c:showBubbleSize val="0"/>
        </c:dLbls>
        <c:gapWidth val="20"/>
        <c:axId val="228270168"/>
        <c:axId val="228270560"/>
      </c:barChart>
      <c:catAx>
        <c:axId val="228270168"/>
        <c:scaling>
          <c:orientation val="minMax"/>
        </c:scaling>
        <c:delete val="0"/>
        <c:axPos val="b"/>
        <c:numFmt formatCode="General" sourceLinked="0"/>
        <c:majorTickMark val="out"/>
        <c:minorTickMark val="none"/>
        <c:tickLblPos val="nextTo"/>
        <c:txPr>
          <a:bodyPr rot="-5400000" vert="horz"/>
          <a:lstStyle/>
          <a:p>
            <a:pPr>
              <a:defRPr sz="1050"/>
            </a:pPr>
            <a:endParaRPr lang="lv-LV"/>
          </a:p>
        </c:txPr>
        <c:crossAx val="228270560"/>
        <c:crosses val="autoZero"/>
        <c:auto val="1"/>
        <c:lblAlgn val="ctr"/>
        <c:lblOffset val="100"/>
        <c:tickLblSkip val="1"/>
        <c:noMultiLvlLbl val="0"/>
      </c:catAx>
      <c:valAx>
        <c:axId val="228270560"/>
        <c:scaling>
          <c:orientation val="minMax"/>
        </c:scaling>
        <c:delete val="0"/>
        <c:axPos val="l"/>
        <c:numFmt formatCode="0" sourceLinked="0"/>
        <c:majorTickMark val="out"/>
        <c:minorTickMark val="none"/>
        <c:tickLblPos val="nextTo"/>
        <c:crossAx val="228270168"/>
        <c:crosses val="autoZero"/>
        <c:crossBetween val="between"/>
      </c:valAx>
    </c:plotArea>
    <c:plotVisOnly val="1"/>
    <c:dispBlanksAs val="gap"/>
    <c:showDLblsOverMax val="0"/>
  </c:chart>
  <c:spPr>
    <a:ln>
      <a:noFill/>
    </a:ln>
  </c:spPr>
  <c:txPr>
    <a:bodyPr/>
    <a:lstStyle/>
    <a:p>
      <a:pPr>
        <a:defRPr sz="1300">
          <a:latin typeface="Candara" panose="020E0502030303020204" pitchFamily="34" charset="0"/>
        </a:defRPr>
      </a:pPr>
      <a:endParaRPr lang="lv-LV"/>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37151123614039E-2"/>
          <c:y val="0.21205357142857142"/>
          <c:w val="0.88131450355061092"/>
          <c:h val="0.64173446600776107"/>
        </c:manualLayout>
      </c:layout>
      <c:barChart>
        <c:barDir val="col"/>
        <c:grouping val="clustered"/>
        <c:varyColors val="0"/>
        <c:ser>
          <c:idx val="0"/>
          <c:order val="0"/>
          <c:tx>
            <c:strRef>
              <c:f>Sheet1!$A$2</c:f>
              <c:strCache>
                <c:ptCount val="1"/>
                <c:pt idx="0">
                  <c:v>Produktivitāte (tūkst.eiro un vienu nodarbināto)</c:v>
                </c:pt>
              </c:strCache>
            </c:strRef>
          </c:tx>
          <c:spPr>
            <a:solidFill>
              <a:schemeClr val="accent1"/>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Calibri" panose="020F0502020204030204" pitchFamily="34" charset="0"/>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ES-28</c:v>
                </c:pt>
                <c:pt idx="1">
                  <c:v>DE</c:v>
                </c:pt>
                <c:pt idx="2">
                  <c:v>EE</c:v>
                </c:pt>
                <c:pt idx="3">
                  <c:v>LV</c:v>
                </c:pt>
                <c:pt idx="4">
                  <c:v>LT</c:v>
                </c:pt>
              </c:strCache>
            </c:strRef>
          </c:cat>
          <c:val>
            <c:numRef>
              <c:f>Sheet1!$B$2:$F$2</c:f>
              <c:numCache>
                <c:formatCode>#,##0</c:formatCode>
                <c:ptCount val="5"/>
                <c:pt idx="0">
                  <c:v>44</c:v>
                </c:pt>
                <c:pt idx="1">
                  <c:v>39.9</c:v>
                </c:pt>
                <c:pt idx="2">
                  <c:v>23.2</c:v>
                </c:pt>
                <c:pt idx="3">
                  <c:v>13.8</c:v>
                </c:pt>
                <c:pt idx="4">
                  <c:v>14.7</c:v>
                </c:pt>
              </c:numCache>
            </c:numRef>
          </c:val>
        </c:ser>
        <c:ser>
          <c:idx val="1"/>
          <c:order val="1"/>
          <c:tx>
            <c:strRef>
              <c:f>Sheet1!$A$3</c:f>
              <c:strCache>
                <c:ptCount val="1"/>
                <c:pt idx="0">
                  <c:v>Darbaspēka izmaksas (tūkst.eiro un vienu nodarbināto)</c:v>
                </c:pt>
              </c:strCache>
            </c:strRef>
          </c:tx>
          <c:spPr>
            <a:solidFill>
              <a:schemeClr val="accent2"/>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Calibri" panose="020F0502020204030204" pitchFamily="34" charset="0"/>
                    <a:ea typeface="+mn-ea"/>
                    <a:cs typeface="+mn-cs"/>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ES-28</c:v>
                </c:pt>
                <c:pt idx="1">
                  <c:v>DE</c:v>
                </c:pt>
                <c:pt idx="2">
                  <c:v>EE</c:v>
                </c:pt>
                <c:pt idx="3">
                  <c:v>LV</c:v>
                </c:pt>
                <c:pt idx="4">
                  <c:v>LT</c:v>
                </c:pt>
              </c:strCache>
            </c:strRef>
          </c:cat>
          <c:val>
            <c:numRef>
              <c:f>Sheet1!$B$3:$F$3</c:f>
              <c:numCache>
                <c:formatCode>#,##0</c:formatCode>
                <c:ptCount val="5"/>
                <c:pt idx="0">
                  <c:v>28.1</c:v>
                </c:pt>
                <c:pt idx="1">
                  <c:v>28.9</c:v>
                </c:pt>
                <c:pt idx="2">
                  <c:v>13.7</c:v>
                </c:pt>
                <c:pt idx="3">
                  <c:v>8</c:v>
                </c:pt>
                <c:pt idx="4">
                  <c:v>8.8000000000000007</c:v>
                </c:pt>
              </c:numCache>
            </c:numRef>
          </c:val>
        </c:ser>
        <c:dLbls>
          <c:showLegendKey val="0"/>
          <c:showVal val="0"/>
          <c:showCatName val="0"/>
          <c:showSerName val="0"/>
          <c:showPercent val="0"/>
          <c:showBubbleSize val="0"/>
        </c:dLbls>
        <c:gapWidth val="150"/>
        <c:axId val="231105784"/>
        <c:axId val="231106176"/>
      </c:barChart>
      <c:lineChart>
        <c:grouping val="stacked"/>
        <c:varyColors val="0"/>
        <c:ser>
          <c:idx val="2"/>
          <c:order val="2"/>
          <c:tx>
            <c:strRef>
              <c:f>Sheet1!$A$4</c:f>
              <c:strCache>
                <c:ptCount val="1"/>
                <c:pt idx="0">
                  <c:v>Rentabilitāte (procenti)  </c:v>
                </c:pt>
              </c:strCache>
            </c:strRef>
          </c:tx>
          <c:spPr>
            <a:ln w="6350" cap="rnd">
              <a:noFill/>
              <a:round/>
            </a:ln>
            <a:effectLst/>
          </c:spPr>
          <c:marker>
            <c:symbol val="triangle"/>
            <c:size val="42"/>
            <c:spPr>
              <a:solidFill>
                <a:srgbClr val="FFFF00">
                  <a:alpha val="71000"/>
                </a:srgbClr>
              </a:solidFill>
              <a:ln w="3175">
                <a:solidFill>
                  <a:schemeClr val="tx1"/>
                </a:solidFill>
              </a:ln>
              <a:effectLst/>
            </c:spPr>
          </c:marker>
          <c:dLbls>
            <c:dLbl>
              <c:idx val="0"/>
              <c:layout>
                <c:manualLayout>
                  <c:x val="-6.1655420672487214E-2"/>
                  <c:y val="2.651769429692087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6.321710812619763E-2"/>
                  <c:y val="3.535692572922789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3217108126197685E-2"/>
                  <c:y val="3.977654144538138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6.4778795579908038E-2"/>
                  <c:y val="3.535692572922789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6.4778795579908038E-2"/>
                  <c:y val="3.0937310013074405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Calibri" panose="020F0502020204030204" pitchFamily="34" charset="0"/>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ES-28</c:v>
                </c:pt>
                <c:pt idx="1">
                  <c:v>DE</c:v>
                </c:pt>
                <c:pt idx="2">
                  <c:v>EE</c:v>
                </c:pt>
                <c:pt idx="3">
                  <c:v>LV</c:v>
                </c:pt>
                <c:pt idx="4">
                  <c:v>LT</c:v>
                </c:pt>
              </c:strCache>
            </c:strRef>
          </c:cat>
          <c:val>
            <c:numRef>
              <c:f>Sheet1!$B$4:$F$4</c:f>
              <c:numCache>
                <c:formatCode>#\ ##0.0</c:formatCode>
                <c:ptCount val="5"/>
                <c:pt idx="0">
                  <c:v>7.7</c:v>
                </c:pt>
                <c:pt idx="1">
                  <c:v>5.6</c:v>
                </c:pt>
                <c:pt idx="2">
                  <c:v>8.1</c:v>
                </c:pt>
                <c:pt idx="3">
                  <c:v>8.6</c:v>
                </c:pt>
                <c:pt idx="4">
                  <c:v>6.4</c:v>
                </c:pt>
              </c:numCache>
            </c:numRef>
          </c:val>
          <c:smooth val="0"/>
        </c:ser>
        <c:dLbls>
          <c:showLegendKey val="0"/>
          <c:showVal val="0"/>
          <c:showCatName val="0"/>
          <c:showSerName val="0"/>
          <c:showPercent val="0"/>
          <c:showBubbleSize val="0"/>
        </c:dLbls>
        <c:marker val="1"/>
        <c:smooth val="0"/>
        <c:axId val="231106960"/>
        <c:axId val="231106568"/>
      </c:lineChart>
      <c:catAx>
        <c:axId val="231105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mn-cs"/>
              </a:defRPr>
            </a:pPr>
            <a:endParaRPr lang="lv-LV"/>
          </a:p>
        </c:txPr>
        <c:crossAx val="231106176"/>
        <c:crosses val="autoZero"/>
        <c:auto val="1"/>
        <c:lblAlgn val="ctr"/>
        <c:lblOffset val="100"/>
        <c:noMultiLvlLbl val="0"/>
      </c:catAx>
      <c:valAx>
        <c:axId val="231106176"/>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endParaRPr lang="lv-LV"/>
          </a:p>
        </c:txPr>
        <c:crossAx val="231105784"/>
        <c:crosses val="autoZero"/>
        <c:crossBetween val="between"/>
        <c:majorUnit val="10"/>
      </c:valAx>
      <c:valAx>
        <c:axId val="231106568"/>
        <c:scaling>
          <c:orientation val="minMax"/>
        </c:scaling>
        <c:delete val="0"/>
        <c:axPos val="r"/>
        <c:numFmt formatCode="#\ ##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mn-cs"/>
              </a:defRPr>
            </a:pPr>
            <a:endParaRPr lang="lv-LV"/>
          </a:p>
        </c:txPr>
        <c:crossAx val="231106960"/>
        <c:crosses val="max"/>
        <c:crossBetween val="between"/>
        <c:majorUnit val="2.5"/>
      </c:valAx>
      <c:catAx>
        <c:axId val="231106960"/>
        <c:scaling>
          <c:orientation val="minMax"/>
        </c:scaling>
        <c:delete val="1"/>
        <c:axPos val="b"/>
        <c:numFmt formatCode="General" sourceLinked="1"/>
        <c:majorTickMark val="out"/>
        <c:minorTickMark val="none"/>
        <c:tickLblPos val="nextTo"/>
        <c:crossAx val="231106568"/>
        <c:crosses val="autoZero"/>
        <c:auto val="1"/>
        <c:lblAlgn val="ctr"/>
        <c:lblOffset val="100"/>
        <c:noMultiLvlLbl val="0"/>
      </c:catAx>
      <c:spPr>
        <a:noFill/>
        <a:ln>
          <a:noFill/>
        </a:ln>
        <a:effectLst/>
      </c:spPr>
    </c:plotArea>
    <c:legend>
      <c:legendPos val="r"/>
      <c:layout>
        <c:manualLayout>
          <c:xMode val="edge"/>
          <c:yMode val="edge"/>
          <c:x val="6.5266948237315991E-2"/>
          <c:y val="5.6889224894664269E-4"/>
          <c:w val="0.88695137524326517"/>
          <c:h val="0.2391674218639108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lv-LV"/>
        </a:p>
      </c:txPr>
    </c:legend>
    <c:plotVisOnly val="1"/>
    <c:dispBlanksAs val="gap"/>
    <c:showDLblsOverMax val="0"/>
  </c:chart>
  <c:spPr>
    <a:solidFill>
      <a:schemeClr val="bg1"/>
    </a:solidFill>
    <a:ln>
      <a:noFill/>
    </a:ln>
    <a:effectLst/>
  </c:spPr>
  <c:txPr>
    <a:bodyPr/>
    <a:lstStyle/>
    <a:p>
      <a:pPr>
        <a:defRPr sz="1000">
          <a:solidFill>
            <a:schemeClr val="tx1"/>
          </a:solidFill>
          <a:latin typeface="Calibri" panose="020F0502020204030204" pitchFamily="34" charset="0"/>
        </a:defRPr>
      </a:pPr>
      <a:endParaRPr lang="lv-LV"/>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62202627300918E-2"/>
          <c:y val="3.2239949725269133E-2"/>
          <c:w val="0.92506797793630413"/>
          <c:h val="0.86254120674721046"/>
        </c:manualLayout>
      </c:layout>
      <c:barChart>
        <c:barDir val="col"/>
        <c:grouping val="clustered"/>
        <c:varyColors val="0"/>
        <c:ser>
          <c:idx val="0"/>
          <c:order val="0"/>
          <c:tx>
            <c:strRef>
              <c:f>Sheet1!$A$2</c:f>
              <c:strCache>
                <c:ptCount val="1"/>
                <c:pt idx="0">
                  <c:v>Mērķa scenārijs</c:v>
                </c:pt>
              </c:strCache>
            </c:strRef>
          </c:tx>
          <c:spPr>
            <a:solidFill>
              <a:srgbClr val="C00000"/>
            </a:solidFill>
            <a:ln w="3175">
              <a:solidFill>
                <a:schemeClr val="tx1"/>
              </a:solidFill>
              <a:prstDash val="solid"/>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spPr>
              <a:solidFill>
                <a:srgbClr val="640000"/>
              </a:solidFill>
              <a:ln w="3175">
                <a:solidFill>
                  <a:schemeClr val="tx1"/>
                </a:solidFill>
                <a:prstDash val="solid"/>
              </a:ln>
            </c:spPr>
          </c:dPt>
          <c:dPt>
            <c:idx val="13"/>
            <c:invertIfNegative val="0"/>
            <c:bubble3D val="0"/>
            <c:spPr>
              <a:solidFill>
                <a:srgbClr val="640000"/>
              </a:solidFill>
              <a:ln w="3175">
                <a:solidFill>
                  <a:schemeClr val="tx1"/>
                </a:solidFill>
                <a:prstDash val="solid"/>
              </a:ln>
            </c:spPr>
          </c:dPt>
          <c:dPt>
            <c:idx val="14"/>
            <c:invertIfNegative val="0"/>
            <c:bubble3D val="0"/>
            <c:spPr>
              <a:solidFill>
                <a:srgbClr val="640000"/>
              </a:solidFill>
              <a:ln w="3175">
                <a:solidFill>
                  <a:schemeClr val="tx1"/>
                </a:solidFill>
                <a:prstDash val="solid"/>
              </a:ln>
            </c:spPr>
          </c:dPt>
          <c:dPt>
            <c:idx val="15"/>
            <c:invertIfNegative val="0"/>
            <c:bubble3D val="0"/>
            <c:spPr>
              <a:solidFill>
                <a:srgbClr val="640000"/>
              </a:solidFill>
              <a:ln w="3175">
                <a:solidFill>
                  <a:schemeClr val="tx1"/>
                </a:solidFill>
                <a:prstDash val="solid"/>
              </a:ln>
            </c:spPr>
          </c:dPt>
          <c:dLbls>
            <c:dLbl>
              <c:idx val="5"/>
              <c:showLegendKey val="0"/>
              <c:showVal val="1"/>
              <c:showCatName val="0"/>
              <c:showSerName val="0"/>
              <c:showPercent val="0"/>
              <c:showBubbleSize val="0"/>
              <c:extLst>
                <c:ext xmlns:c15="http://schemas.microsoft.com/office/drawing/2012/chart" uri="{CE6537A1-D6FC-4f65-9D91-7224C49458BB}"/>
              </c:extLst>
            </c:dLbl>
            <c:dLbl>
              <c:idx val="10"/>
              <c:showLegendKey val="0"/>
              <c:showVal val="1"/>
              <c:showCatName val="0"/>
              <c:showSerName val="0"/>
              <c:showPercent val="0"/>
              <c:showBubbleSize val="0"/>
              <c:extLst>
                <c:ext xmlns:c15="http://schemas.microsoft.com/office/drawing/2012/chart" uri="{CE6537A1-D6FC-4f65-9D91-7224C49458BB}"/>
              </c:extLst>
            </c:dLbl>
            <c:dLbl>
              <c:idx val="14"/>
              <c:showLegendKey val="0"/>
              <c:showVal val="1"/>
              <c:showCatName val="0"/>
              <c:showSerName val="0"/>
              <c:showPercent val="0"/>
              <c:showBubbleSize val="0"/>
              <c:extLst>
                <c:ext xmlns:c15="http://schemas.microsoft.com/office/drawing/2012/chart" uri="{CE6537A1-D6FC-4f65-9D91-7224C49458BB}"/>
              </c:extLst>
            </c:dLbl>
            <c:dLbl>
              <c:idx val="15"/>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Sheet1!$B$1:$Q$1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Sheet1!$B$2:$Q$2</c:f>
              <c:numCache>
                <c:formatCode>0</c:formatCode>
                <c:ptCount val="16"/>
                <c:pt idx="0">
                  <c:v>27.115115950329905</c:v>
                </c:pt>
                <c:pt idx="1">
                  <c:v>30.993654784213899</c:v>
                </c:pt>
                <c:pt idx="2">
                  <c:v>37.698633384324189</c:v>
                </c:pt>
                <c:pt idx="3">
                  <c:v>41.003050389050493</c:v>
                </c:pt>
                <c:pt idx="4">
                  <c:v>38.42589427433176</c:v>
                </c:pt>
                <c:pt idx="5">
                  <c:v>37.167909449995328</c:v>
                </c:pt>
                <c:pt idx="6">
                  <c:v>40.339306309600616</c:v>
                </c:pt>
                <c:pt idx="7">
                  <c:v>42.414158962033362</c:v>
                </c:pt>
                <c:pt idx="8">
                  <c:v>42.501717712162183</c:v>
                </c:pt>
                <c:pt idx="9">
                  <c:v>43.665662918006447</c:v>
                </c:pt>
                <c:pt idx="10">
                  <c:v>42.929871143960739</c:v>
                </c:pt>
                <c:pt idx="11">
                  <c:v>43.458238753857287</c:v>
                </c:pt>
                <c:pt idx="12">
                  <c:v>44.595962443270096</c:v>
                </c:pt>
                <c:pt idx="13">
                  <c:v>46.855318369547895</c:v>
                </c:pt>
                <c:pt idx="14">
                  <c:v>50</c:v>
                </c:pt>
                <c:pt idx="15">
                  <c:v>52.014177823259097</c:v>
                </c:pt>
              </c:numCache>
            </c:numRef>
          </c:val>
        </c:ser>
        <c:dLbls>
          <c:showLegendKey val="0"/>
          <c:showVal val="0"/>
          <c:showCatName val="0"/>
          <c:showSerName val="0"/>
          <c:showPercent val="0"/>
          <c:showBubbleSize val="0"/>
        </c:dLbls>
        <c:gapWidth val="20"/>
        <c:axId val="229771312"/>
        <c:axId val="229771704"/>
      </c:barChart>
      <c:catAx>
        <c:axId val="229771312"/>
        <c:scaling>
          <c:orientation val="minMax"/>
        </c:scaling>
        <c:delete val="0"/>
        <c:axPos val="b"/>
        <c:numFmt formatCode="General" sourceLinked="1"/>
        <c:majorTickMark val="out"/>
        <c:minorTickMark val="none"/>
        <c:tickLblPos val="low"/>
        <c:spPr>
          <a:ln w="3175">
            <a:noFill/>
            <a:prstDash val="solid"/>
          </a:ln>
        </c:spPr>
        <c:txPr>
          <a:bodyPr rot="0" vert="horz"/>
          <a:lstStyle/>
          <a:p>
            <a:pPr>
              <a:defRPr/>
            </a:pPr>
            <a:endParaRPr lang="lv-LV"/>
          </a:p>
        </c:txPr>
        <c:crossAx val="229771704"/>
        <c:crosses val="autoZero"/>
        <c:auto val="0"/>
        <c:lblAlgn val="ctr"/>
        <c:lblOffset val="100"/>
        <c:noMultiLvlLbl val="0"/>
      </c:catAx>
      <c:valAx>
        <c:axId val="229771704"/>
        <c:scaling>
          <c:orientation val="minMax"/>
        </c:scaling>
        <c:delete val="0"/>
        <c:axPos val="l"/>
        <c:numFmt formatCode="0" sourceLinked="0"/>
        <c:majorTickMark val="out"/>
        <c:minorTickMark val="none"/>
        <c:tickLblPos val="nextTo"/>
        <c:spPr>
          <a:ln w="3175">
            <a:noFill/>
            <a:prstDash val="solid"/>
          </a:ln>
        </c:spPr>
        <c:txPr>
          <a:bodyPr rot="0" vert="horz"/>
          <a:lstStyle/>
          <a:p>
            <a:pPr>
              <a:defRPr/>
            </a:pPr>
            <a:endParaRPr lang="lv-LV"/>
          </a:p>
        </c:txPr>
        <c:crossAx val="229771312"/>
        <c:crosses val="autoZero"/>
        <c:crossBetween val="between"/>
      </c:valAx>
      <c:spPr>
        <a:noFill/>
        <a:ln w="25396">
          <a:noFill/>
        </a:ln>
      </c:spPr>
    </c:plotArea>
    <c:plotVisOnly val="1"/>
    <c:dispBlanksAs val="gap"/>
    <c:showDLblsOverMax val="0"/>
  </c:chart>
  <c:spPr>
    <a:noFill/>
    <a:ln>
      <a:noFill/>
    </a:ln>
  </c:spPr>
  <c:txPr>
    <a:bodyPr/>
    <a:lstStyle/>
    <a:p>
      <a:pPr>
        <a:defRPr sz="1000" b="0" i="0" u="none" strike="noStrike" baseline="0">
          <a:solidFill>
            <a:srgbClr val="000000"/>
          </a:solidFill>
          <a:latin typeface="Arial Narrow" pitchFamily="34" charset="0"/>
          <a:ea typeface="Arial"/>
          <a:cs typeface="Segoe UI Semilight" panose="020B0402040204020203" pitchFamily="34" charset="0"/>
        </a:defRPr>
      </a:pPr>
      <a:endParaRPr lang="lv-LV"/>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7646717244654E-2"/>
          <c:y val="4.4057617797775277E-2"/>
          <c:w val="0.9310540474739486"/>
          <c:h val="0.86460308641975292"/>
        </c:manualLayout>
      </c:layout>
      <c:barChart>
        <c:barDir val="col"/>
        <c:grouping val="clustered"/>
        <c:varyColors val="0"/>
        <c:ser>
          <c:idx val="0"/>
          <c:order val="0"/>
          <c:tx>
            <c:strRef>
              <c:f>Sheet1!$A$4:$A$4</c:f>
              <c:strCache>
                <c:ptCount val="1"/>
                <c:pt idx="0">
                  <c:v>Mērķis</c:v>
                </c:pt>
              </c:strCache>
            </c:strRef>
          </c:tx>
          <c:spPr>
            <a:solidFill>
              <a:schemeClr val="accent6">
                <a:lumMod val="75000"/>
              </a:schemeClr>
            </a:solidFill>
            <a:ln w="3175">
              <a:noFill/>
            </a:ln>
          </c:spPr>
          <c:invertIfNegative val="0"/>
          <c:dPt>
            <c:idx val="12"/>
            <c:invertIfNegative val="0"/>
            <c:bubble3D val="0"/>
            <c:spPr>
              <a:solidFill>
                <a:schemeClr val="accent6">
                  <a:lumMod val="50000"/>
                </a:schemeClr>
              </a:solidFill>
              <a:ln w="3175">
                <a:noFill/>
              </a:ln>
            </c:spPr>
          </c:dPt>
          <c:dPt>
            <c:idx val="13"/>
            <c:invertIfNegative val="0"/>
            <c:bubble3D val="0"/>
            <c:spPr>
              <a:solidFill>
                <a:schemeClr val="accent6">
                  <a:lumMod val="50000"/>
                </a:schemeClr>
              </a:solidFill>
              <a:ln w="3175">
                <a:noFill/>
              </a:ln>
            </c:spPr>
          </c:dPt>
          <c:dPt>
            <c:idx val="14"/>
            <c:invertIfNegative val="0"/>
            <c:bubble3D val="0"/>
            <c:spPr>
              <a:solidFill>
                <a:schemeClr val="accent6">
                  <a:lumMod val="50000"/>
                </a:schemeClr>
              </a:solidFill>
              <a:ln w="3175">
                <a:noFill/>
              </a:ln>
            </c:spPr>
          </c:dPt>
          <c:dPt>
            <c:idx val="15"/>
            <c:invertIfNegative val="0"/>
            <c:bubble3D val="0"/>
            <c:spPr>
              <a:solidFill>
                <a:schemeClr val="accent6">
                  <a:lumMod val="50000"/>
                </a:schemeClr>
              </a:solidFill>
              <a:ln w="3175">
                <a:noFill/>
              </a:ln>
            </c:spPr>
          </c:dPt>
          <c:dLbls>
            <c:dLbl>
              <c:idx val="7"/>
              <c:showLegendKey val="0"/>
              <c:showVal val="1"/>
              <c:showCatName val="0"/>
              <c:showSerName val="0"/>
              <c:showPercent val="0"/>
              <c:showBubbleSize val="0"/>
              <c:extLst>
                <c:ext xmlns:c15="http://schemas.microsoft.com/office/drawing/2012/chart" uri="{CE6537A1-D6FC-4f65-9D91-7224C49458BB}"/>
              </c:extLst>
            </c:dLbl>
            <c:dLbl>
              <c:idx val="11"/>
              <c:showLegendKey val="0"/>
              <c:showVal val="1"/>
              <c:showCatName val="0"/>
              <c:showSerName val="0"/>
              <c:showPercent val="0"/>
              <c:showBubbleSize val="0"/>
              <c:extLst>
                <c:ext xmlns:c15="http://schemas.microsoft.com/office/drawing/2012/chart" uri="{CE6537A1-D6FC-4f65-9D91-7224C49458BB}"/>
              </c:extLst>
            </c:dLbl>
            <c:dLbl>
              <c:idx val="14"/>
              <c:showLegendKey val="0"/>
              <c:showVal val="1"/>
              <c:showCatName val="0"/>
              <c:showSerName val="0"/>
              <c:showPercent val="0"/>
              <c:showBubbleSize val="0"/>
              <c:extLst>
                <c:ext xmlns:c15="http://schemas.microsoft.com/office/drawing/2012/chart" uri="{CE6537A1-D6FC-4f65-9D91-7224C49458BB}"/>
              </c:extLst>
            </c:dLbl>
            <c:dLbl>
              <c:idx val="15"/>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Sheet1!$B$3:$Q$3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Sheet1!$B$4:$Q$4</c:f>
              <c:numCache>
                <c:formatCode>0.0</c:formatCode>
                <c:ptCount val="16"/>
                <c:pt idx="0">
                  <c:v>43.175418816920811</c:v>
                </c:pt>
                <c:pt idx="1">
                  <c:v>39.973287102080349</c:v>
                </c:pt>
                <c:pt idx="2">
                  <c:v>38.450997292980659</c:v>
                </c:pt>
                <c:pt idx="3">
                  <c:v>39.542316418133069</c:v>
                </c:pt>
                <c:pt idx="4">
                  <c:v>42.602880935493751</c:v>
                </c:pt>
                <c:pt idx="5">
                  <c:v>53.657333381350888</c:v>
                </c:pt>
                <c:pt idx="6">
                  <c:v>57.911986633219136</c:v>
                </c:pt>
                <c:pt idx="7">
                  <c:v>61.41365375822312</c:v>
                </c:pt>
                <c:pt idx="8">
                  <c:v>60.337474983549221</c:v>
                </c:pt>
                <c:pt idx="9">
                  <c:v>59.589407469928901</c:v>
                </c:pt>
                <c:pt idx="10">
                  <c:v>58.979740561762149</c:v>
                </c:pt>
                <c:pt idx="11">
                  <c:v>57.898698330340572</c:v>
                </c:pt>
                <c:pt idx="12" formatCode="#\ ##0.0">
                  <c:v>58.5</c:v>
                </c:pt>
                <c:pt idx="13" formatCode="#\ ##0.0">
                  <c:v>60</c:v>
                </c:pt>
                <c:pt idx="14" formatCode="#\ ##0.0">
                  <c:v>62</c:v>
                </c:pt>
                <c:pt idx="15" formatCode="#\ ##0.0">
                  <c:v>64</c:v>
                </c:pt>
              </c:numCache>
            </c:numRef>
          </c:val>
        </c:ser>
        <c:ser>
          <c:idx val="2"/>
          <c:order val="2"/>
          <c:tx>
            <c:strRef>
              <c:f>Sheet1!$A$6:$A$6</c:f>
              <c:strCache>
                <c:ptCount val="1"/>
                <c:pt idx="0">
                  <c:v>Mērķis</c:v>
                </c:pt>
              </c:strCache>
            </c:strRef>
          </c:tx>
          <c:invertIfNegative val="0"/>
          <c:dLbls>
            <c:dLbl>
              <c:idx val="14"/>
              <c:layout>
                <c:manualLayout>
                  <c:x val="-8.4364509386577413E-2"/>
                  <c:y val="-9.1798550750826713E-2"/>
                </c:manualLayout>
              </c:layout>
              <c:spPr/>
              <c:txPr>
                <a:bodyPr/>
                <a:lstStyle/>
                <a:p>
                  <a:pPr>
                    <a:defRPr/>
                  </a:pPr>
                  <a:endParaRPr lang="lv-LV"/>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Sheet1!$B$3:$Q$3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Sheet1!$B$6:$Q$6</c:f>
              <c:numCache>
                <c:formatCode>General</c:formatCode>
                <c:ptCount val="16"/>
              </c:numCache>
            </c:numRef>
          </c:val>
        </c:ser>
        <c:dLbls>
          <c:showLegendKey val="0"/>
          <c:showVal val="0"/>
          <c:showCatName val="0"/>
          <c:showSerName val="0"/>
          <c:showPercent val="0"/>
          <c:showBubbleSize val="0"/>
        </c:dLbls>
        <c:gapWidth val="0"/>
        <c:overlap val="80"/>
        <c:axId val="229772488"/>
        <c:axId val="229772880"/>
      </c:barChart>
      <c:lineChart>
        <c:grouping val="standard"/>
        <c:varyColors val="0"/>
        <c:ser>
          <c:idx val="1"/>
          <c:order val="1"/>
          <c:tx>
            <c:strRef>
              <c:f>Sheet1!$A$5:$A$5</c:f>
              <c:strCache>
                <c:ptCount val="1"/>
                <c:pt idx="0">
                  <c:v>Trends</c:v>
                </c:pt>
              </c:strCache>
            </c:strRef>
          </c:tx>
          <c:spPr>
            <a:ln w="25400">
              <a:solidFill>
                <a:schemeClr val="accent2">
                  <a:lumMod val="50000"/>
                </a:schemeClr>
              </a:solidFill>
              <a:prstDash val="sysDash"/>
            </a:ln>
          </c:spPr>
          <c:marker>
            <c:symbol val="none"/>
          </c:marker>
          <c:cat>
            <c:numRef>
              <c:f>Sheet1!$B$3:$Q$3</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Sheet1!$B$5:$Q$5</c:f>
              <c:numCache>
                <c:formatCode>General</c:formatCode>
                <c:ptCount val="16"/>
                <c:pt idx="11" formatCode="#\ ##0.0">
                  <c:v>57.898698330340572</c:v>
                </c:pt>
                <c:pt idx="12" formatCode="#\ ##0.0">
                  <c:v>57.698747959847353</c:v>
                </c:pt>
                <c:pt idx="13" formatCode="#\ ##0.0">
                  <c:v>57.611508619224594</c:v>
                </c:pt>
                <c:pt idx="14" formatCode="#\ ##0.0">
                  <c:v>57.513041410311658</c:v>
                </c:pt>
                <c:pt idx="15" formatCode="#\ ##0.0">
                  <c:v>57.479111350287184</c:v>
                </c:pt>
              </c:numCache>
            </c:numRef>
          </c:val>
          <c:smooth val="0"/>
        </c:ser>
        <c:dLbls>
          <c:showLegendKey val="0"/>
          <c:showVal val="0"/>
          <c:showCatName val="0"/>
          <c:showSerName val="0"/>
          <c:showPercent val="0"/>
          <c:showBubbleSize val="0"/>
        </c:dLbls>
        <c:marker val="1"/>
        <c:smooth val="0"/>
        <c:axId val="229772488"/>
        <c:axId val="229772880"/>
      </c:lineChart>
      <c:catAx>
        <c:axId val="229772488"/>
        <c:scaling>
          <c:orientation val="minMax"/>
        </c:scaling>
        <c:delete val="0"/>
        <c:axPos val="b"/>
        <c:numFmt formatCode="General" sourceLinked="1"/>
        <c:majorTickMark val="out"/>
        <c:minorTickMark val="none"/>
        <c:tickLblPos val="nextTo"/>
        <c:spPr>
          <a:ln>
            <a:noFill/>
          </a:ln>
        </c:spPr>
        <c:txPr>
          <a:bodyPr rot="0" vert="horz"/>
          <a:lstStyle/>
          <a:p>
            <a:pPr>
              <a:defRPr/>
            </a:pPr>
            <a:endParaRPr lang="lv-LV"/>
          </a:p>
        </c:txPr>
        <c:crossAx val="229772880"/>
        <c:crosses val="autoZero"/>
        <c:auto val="1"/>
        <c:lblAlgn val="ctr"/>
        <c:lblOffset val="100"/>
        <c:noMultiLvlLbl val="0"/>
      </c:catAx>
      <c:valAx>
        <c:axId val="229772880"/>
        <c:scaling>
          <c:orientation val="minMax"/>
          <c:max val="70"/>
          <c:min val="30"/>
        </c:scaling>
        <c:delete val="0"/>
        <c:axPos val="l"/>
        <c:numFmt formatCode="0" sourceLinked="0"/>
        <c:majorTickMark val="out"/>
        <c:minorTickMark val="none"/>
        <c:tickLblPos val="nextTo"/>
        <c:spPr>
          <a:ln>
            <a:noFill/>
          </a:ln>
        </c:spPr>
        <c:crossAx val="229772488"/>
        <c:crosses val="autoZero"/>
        <c:crossBetween val="between"/>
        <c:majorUnit val="10"/>
      </c:valAx>
      <c:spPr>
        <a:noFill/>
      </c:spPr>
    </c:plotArea>
    <c:legend>
      <c:legendPos val="t"/>
      <c:legendEntry>
        <c:idx val="0"/>
        <c:delete val="1"/>
      </c:legendEntry>
      <c:legendEntry>
        <c:idx val="1"/>
        <c:delete val="1"/>
      </c:legendEntry>
      <c:layout>
        <c:manualLayout>
          <c:xMode val="edge"/>
          <c:yMode val="edge"/>
          <c:x val="8.2335696138869527E-2"/>
          <c:y val="7.4192783907475079E-2"/>
          <c:w val="0.31572055555555556"/>
          <c:h val="0.18747716049382715"/>
        </c:manualLayout>
      </c:layout>
      <c:overlay val="0"/>
    </c:legend>
    <c:plotVisOnly val="1"/>
    <c:dispBlanksAs val="gap"/>
    <c:showDLblsOverMax val="0"/>
  </c:chart>
  <c:spPr>
    <a:noFill/>
    <a:ln>
      <a:noFill/>
    </a:ln>
  </c:spPr>
  <c:txPr>
    <a:bodyPr/>
    <a:lstStyle/>
    <a:p>
      <a:pPr>
        <a:defRPr sz="1000">
          <a:latin typeface="Arial Narrow" panose="020B0606020202030204" pitchFamily="34" charset="0"/>
        </a:defRPr>
      </a:pPr>
      <a:endParaRPr lang="lv-LV"/>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25551548051294E-2"/>
          <c:y val="2.8735578265606042E-2"/>
          <c:w val="0.92506797793630413"/>
          <c:h val="0.8754275610340273"/>
        </c:manualLayout>
      </c:layout>
      <c:lineChart>
        <c:grouping val="standard"/>
        <c:varyColors val="0"/>
        <c:ser>
          <c:idx val="0"/>
          <c:order val="0"/>
          <c:tx>
            <c:strRef>
              <c:f>Sheet1!$A$2</c:f>
              <c:strCache>
                <c:ptCount val="1"/>
                <c:pt idx="0">
                  <c:v>Investīcijas</c:v>
                </c:pt>
              </c:strCache>
            </c:strRef>
          </c:tx>
          <c:spPr>
            <a:ln w="31750">
              <a:solidFill>
                <a:schemeClr val="accent1"/>
              </a:solidFill>
              <a:prstDash val="solid"/>
            </a:ln>
          </c:spPr>
          <c:marker>
            <c:symbol val="none"/>
          </c:marker>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bubble3D val="0"/>
          </c:dPt>
          <c:dPt>
            <c:idx val="14"/>
            <c:bubble3D val="0"/>
          </c:dPt>
          <c:dPt>
            <c:idx val="15"/>
            <c:bubble3D val="0"/>
          </c:dPt>
          <c:cat>
            <c:numRef>
              <c:f>Sheet1!$B$1:$Q$1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Sheet1!$B$2:$Q$2</c:f>
              <c:numCache>
                <c:formatCode>0</c:formatCode>
                <c:ptCount val="16"/>
                <c:pt idx="0">
                  <c:v>120.35036800332406</c:v>
                </c:pt>
                <c:pt idx="1">
                  <c:v>138.58034719478397</c:v>
                </c:pt>
                <c:pt idx="2">
                  <c:v>169.7152023769263</c:v>
                </c:pt>
                <c:pt idx="3">
                  <c:v>154.21653972998706</c:v>
                </c:pt>
                <c:pt idx="4">
                  <c:v>102.81548512073174</c:v>
                </c:pt>
                <c:pt idx="5">
                  <c:v>82.491702908879262</c:v>
                </c:pt>
                <c:pt idx="6">
                  <c:v>102.31720904685312</c:v>
                </c:pt>
                <c:pt idx="7">
                  <c:v>117.03063034176375</c:v>
                </c:pt>
                <c:pt idx="8">
                  <c:v>109.9718536866026</c:v>
                </c:pt>
                <c:pt idx="9">
                  <c:v>110.03598212562059</c:v>
                </c:pt>
                <c:pt idx="10">
                  <c:v>113.12455858336865</c:v>
                </c:pt>
                <c:pt idx="11">
                  <c:v>91.479510741035185</c:v>
                </c:pt>
                <c:pt idx="12">
                  <c:v>98.797871600318004</c:v>
                </c:pt>
                <c:pt idx="13">
                  <c:v>106.20771197034185</c:v>
                </c:pt>
                <c:pt idx="14">
                  <c:v>114.17329036811748</c:v>
                </c:pt>
                <c:pt idx="15">
                  <c:v>122.81066400606491</c:v>
                </c:pt>
              </c:numCache>
            </c:numRef>
          </c:val>
          <c:smooth val="1"/>
        </c:ser>
        <c:ser>
          <c:idx val="1"/>
          <c:order val="1"/>
          <c:tx>
            <c:strRef>
              <c:f>Sheet1!$A$3</c:f>
              <c:strCache>
                <c:ptCount val="1"/>
                <c:pt idx="0">
                  <c:v>IKP</c:v>
                </c:pt>
              </c:strCache>
            </c:strRef>
          </c:tx>
          <c:spPr>
            <a:ln w="25400">
              <a:solidFill>
                <a:schemeClr val="bg1">
                  <a:lumMod val="75000"/>
                </a:schemeClr>
              </a:solidFill>
              <a:prstDash val="solid"/>
            </a:ln>
          </c:spPr>
          <c:marker>
            <c:symbol val="none"/>
          </c:marker>
          <c:cat>
            <c:numRef>
              <c:f>Sheet1!$B$1:$Q$1</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Sheet1!$B$3:$Q$3</c:f>
              <c:numCache>
                <c:formatCode>0</c:formatCode>
                <c:ptCount val="16"/>
                <c:pt idx="0">
                  <c:v>110.69704843681644</c:v>
                </c:pt>
                <c:pt idx="1">
                  <c:v>123.85824540011913</c:v>
                </c:pt>
                <c:pt idx="2">
                  <c:v>136.18139458662844</c:v>
                </c:pt>
                <c:pt idx="3">
                  <c:v>131.26672864196823</c:v>
                </c:pt>
                <c:pt idx="4">
                  <c:v>112.45325992478881</c:v>
                </c:pt>
                <c:pt idx="5">
                  <c:v>108.19168691780916</c:v>
                </c:pt>
                <c:pt idx="6">
                  <c:v>114.91165443475741</c:v>
                </c:pt>
                <c:pt idx="7">
                  <c:v>119.50714134367622</c:v>
                </c:pt>
                <c:pt idx="8">
                  <c:v>122.97093262655834</c:v>
                </c:pt>
                <c:pt idx="9">
                  <c:v>125.55267660382501</c:v>
                </c:pt>
                <c:pt idx="10">
                  <c:v>128.99077988214876</c:v>
                </c:pt>
                <c:pt idx="11">
                  <c:v>130.93941899202181</c:v>
                </c:pt>
                <c:pt idx="12">
                  <c:v>134.83140903753736</c:v>
                </c:pt>
                <c:pt idx="13">
                  <c:v>140.94586387790974</c:v>
                </c:pt>
                <c:pt idx="14">
                  <c:v>147.92383746128704</c:v>
                </c:pt>
                <c:pt idx="15">
                  <c:v>155.25953346537952</c:v>
                </c:pt>
              </c:numCache>
            </c:numRef>
          </c:val>
          <c:smooth val="1"/>
        </c:ser>
        <c:dLbls>
          <c:showLegendKey val="0"/>
          <c:showVal val="0"/>
          <c:showCatName val="0"/>
          <c:showSerName val="0"/>
          <c:showPercent val="0"/>
          <c:showBubbleSize val="0"/>
        </c:dLbls>
        <c:smooth val="0"/>
        <c:axId val="230254616"/>
        <c:axId val="230255400"/>
      </c:lineChart>
      <c:catAx>
        <c:axId val="230254616"/>
        <c:scaling>
          <c:orientation val="minMax"/>
        </c:scaling>
        <c:delete val="0"/>
        <c:axPos val="b"/>
        <c:numFmt formatCode="General" sourceLinked="1"/>
        <c:majorTickMark val="out"/>
        <c:minorTickMark val="none"/>
        <c:tickLblPos val="low"/>
        <c:spPr>
          <a:ln w="3175">
            <a:noFill/>
            <a:prstDash val="solid"/>
          </a:ln>
        </c:spPr>
        <c:txPr>
          <a:bodyPr rot="0" vert="horz"/>
          <a:lstStyle/>
          <a:p>
            <a:pPr>
              <a:defRPr/>
            </a:pPr>
            <a:endParaRPr lang="lv-LV"/>
          </a:p>
        </c:txPr>
        <c:crossAx val="230255400"/>
        <c:crosses val="autoZero"/>
        <c:auto val="0"/>
        <c:lblAlgn val="ctr"/>
        <c:lblOffset val="100"/>
        <c:noMultiLvlLbl val="0"/>
      </c:catAx>
      <c:valAx>
        <c:axId val="230255400"/>
        <c:scaling>
          <c:orientation val="minMax"/>
          <c:min val="60"/>
        </c:scaling>
        <c:delete val="0"/>
        <c:axPos val="l"/>
        <c:numFmt formatCode="0" sourceLinked="0"/>
        <c:majorTickMark val="out"/>
        <c:minorTickMark val="none"/>
        <c:tickLblPos val="nextTo"/>
        <c:spPr>
          <a:ln w="3175">
            <a:noFill/>
            <a:prstDash val="solid"/>
          </a:ln>
        </c:spPr>
        <c:txPr>
          <a:bodyPr rot="0" vert="horz"/>
          <a:lstStyle/>
          <a:p>
            <a:pPr>
              <a:defRPr/>
            </a:pPr>
            <a:endParaRPr lang="lv-LV"/>
          </a:p>
        </c:txPr>
        <c:crossAx val="230254616"/>
        <c:crosses val="autoZero"/>
        <c:crossBetween val="between"/>
      </c:valAx>
      <c:spPr>
        <a:noFill/>
        <a:ln w="25396">
          <a:noFill/>
        </a:ln>
      </c:spPr>
    </c:plotArea>
    <c:legend>
      <c:legendPos val="t"/>
      <c:layout>
        <c:manualLayout>
          <c:xMode val="edge"/>
          <c:yMode val="edge"/>
          <c:x val="0.37022888888888889"/>
          <c:y val="0.11507037037037036"/>
          <c:w val="0.34145277777777777"/>
          <c:h val="0.1500688271604938"/>
        </c:manualLayout>
      </c:layout>
      <c:overlay val="0"/>
    </c:legend>
    <c:plotVisOnly val="1"/>
    <c:dispBlanksAs val="gap"/>
    <c:showDLblsOverMax val="0"/>
  </c:chart>
  <c:spPr>
    <a:noFill/>
    <a:ln>
      <a:noFill/>
    </a:ln>
  </c:spPr>
  <c:txPr>
    <a:bodyPr/>
    <a:lstStyle/>
    <a:p>
      <a:pPr>
        <a:defRPr sz="1000" b="0" i="0" u="none" strike="noStrike" baseline="0">
          <a:solidFill>
            <a:srgbClr val="000000"/>
          </a:solidFill>
          <a:latin typeface="Arial Narrow" pitchFamily="34" charset="0"/>
          <a:ea typeface="Arial"/>
          <a:cs typeface="Segoe UI Semilight" panose="020B0402040204020203" pitchFamily="34" charset="0"/>
        </a:defRPr>
      </a:pPr>
      <a:endParaRPr lang="lv-LV"/>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62202627300918E-2"/>
          <c:y val="5.6839814814814822E-2"/>
          <c:w val="0.92506797793630413"/>
          <c:h val="0.83693981481481472"/>
        </c:manualLayout>
      </c:layout>
      <c:barChart>
        <c:barDir val="col"/>
        <c:grouping val="clustered"/>
        <c:varyColors val="0"/>
        <c:ser>
          <c:idx val="0"/>
          <c:order val="0"/>
          <c:tx>
            <c:strRef>
              <c:f>Sheet1!$A$2</c:f>
              <c:strCache>
                <c:ptCount val="1"/>
                <c:pt idx="0">
                  <c:v>IEDZĪVOTĀJI MŪŽIZGLĪTĪBĀ </c:v>
                </c:pt>
              </c:strCache>
            </c:strRef>
          </c:tx>
          <c:spPr>
            <a:solidFill>
              <a:schemeClr val="accent3">
                <a:lumMod val="75000"/>
              </a:schemeClr>
            </a:solidFill>
            <a:ln w="3175">
              <a:noFill/>
              <a:prstDash val="solid"/>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spPr>
              <a:solidFill>
                <a:srgbClr val="006600"/>
              </a:solidFill>
              <a:ln w="3175">
                <a:noFill/>
                <a:prstDash val="solid"/>
              </a:ln>
            </c:spPr>
          </c:dPt>
          <c:dPt>
            <c:idx val="10"/>
            <c:invertIfNegative val="0"/>
            <c:bubble3D val="0"/>
            <c:spPr>
              <a:solidFill>
                <a:srgbClr val="006600"/>
              </a:solidFill>
              <a:ln w="3175">
                <a:noFill/>
                <a:prstDash val="solid"/>
              </a:ln>
            </c:spPr>
          </c:dPt>
          <c:dPt>
            <c:idx val="11"/>
            <c:invertIfNegative val="0"/>
            <c:bubble3D val="0"/>
            <c:spPr>
              <a:solidFill>
                <a:srgbClr val="006600"/>
              </a:solidFill>
              <a:ln w="3175">
                <a:noFill/>
                <a:prstDash val="solid"/>
              </a:ln>
            </c:spPr>
          </c:dPt>
          <c:dPt>
            <c:idx val="12"/>
            <c:invertIfNegative val="0"/>
            <c:bubble3D val="0"/>
            <c:spPr>
              <a:solidFill>
                <a:srgbClr val="006600"/>
              </a:solidFill>
              <a:ln w="3175">
                <a:noFill/>
                <a:prstDash val="solid"/>
              </a:ln>
            </c:spPr>
          </c:dPt>
          <c:dLbls>
            <c:dLbl>
              <c:idx val="4"/>
              <c:showLegendKey val="0"/>
              <c:showVal val="1"/>
              <c:showCatName val="0"/>
              <c:showSerName val="0"/>
              <c:showPercent val="0"/>
              <c:showBubbleSize val="0"/>
              <c:extLst>
                <c:ext xmlns:c15="http://schemas.microsoft.com/office/drawing/2012/chart" uri="{CE6537A1-D6FC-4f65-9D91-7224C49458BB}"/>
              </c:extLst>
            </c:dLbl>
            <c:dLbl>
              <c:idx val="7"/>
              <c:showLegendKey val="0"/>
              <c:showVal val="1"/>
              <c:showCatName val="0"/>
              <c:showSerName val="0"/>
              <c:showPercent val="0"/>
              <c:showBubbleSize val="0"/>
              <c:extLst>
                <c:ext xmlns:c15="http://schemas.microsoft.com/office/drawing/2012/chart" uri="{CE6537A1-D6FC-4f65-9D91-7224C49458BB}"/>
              </c:extLst>
            </c:dLbl>
            <c:dLbl>
              <c:idx val="11"/>
              <c:showLegendKey val="0"/>
              <c:showVal val="1"/>
              <c:showCatName val="0"/>
              <c:showSerName val="0"/>
              <c:showPercent val="0"/>
              <c:showBubbleSize val="0"/>
              <c:extLst>
                <c:ext xmlns:c15="http://schemas.microsoft.com/office/drawing/2012/chart" uri="{CE6537A1-D6FC-4f65-9D91-7224C49458BB}"/>
              </c:extLst>
            </c:dLbl>
            <c:dLbl>
              <c:idx val="12"/>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Sheet1!$B$1:$N$1</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Sheet1!$B$2:$N$2</c:f>
              <c:numCache>
                <c:formatCode>General</c:formatCode>
                <c:ptCount val="13"/>
                <c:pt idx="0">
                  <c:v>6.6</c:v>
                </c:pt>
                <c:pt idx="1">
                  <c:v>5.4</c:v>
                </c:pt>
                <c:pt idx="2">
                  <c:v>5.0999999999999996</c:v>
                </c:pt>
                <c:pt idx="3">
                  <c:v>5.0999999999999996</c:v>
                </c:pt>
                <c:pt idx="4">
                  <c:v>6.9</c:v>
                </c:pt>
                <c:pt idx="5">
                  <c:v>6.5</c:v>
                </c:pt>
                <c:pt idx="6">
                  <c:v>5.5</c:v>
                </c:pt>
                <c:pt idx="7">
                  <c:v>5.5</c:v>
                </c:pt>
                <c:pt idx="8" formatCode="0.0">
                  <c:v>5.8</c:v>
                </c:pt>
                <c:pt idx="9" formatCode="0.0">
                  <c:v>7</c:v>
                </c:pt>
                <c:pt idx="10" formatCode="0.0">
                  <c:v>8</c:v>
                </c:pt>
                <c:pt idx="11" formatCode="0.0">
                  <c:v>12</c:v>
                </c:pt>
                <c:pt idx="12" formatCode="0.0">
                  <c:v>15</c:v>
                </c:pt>
              </c:numCache>
            </c:numRef>
          </c:val>
        </c:ser>
        <c:dLbls>
          <c:showLegendKey val="0"/>
          <c:showVal val="0"/>
          <c:showCatName val="0"/>
          <c:showSerName val="0"/>
          <c:showPercent val="0"/>
          <c:showBubbleSize val="0"/>
        </c:dLbls>
        <c:gapWidth val="20"/>
        <c:axId val="230257360"/>
        <c:axId val="269035624"/>
      </c:barChart>
      <c:catAx>
        <c:axId val="230257360"/>
        <c:scaling>
          <c:orientation val="minMax"/>
        </c:scaling>
        <c:delete val="0"/>
        <c:axPos val="b"/>
        <c:numFmt formatCode="General" sourceLinked="1"/>
        <c:majorTickMark val="out"/>
        <c:minorTickMark val="none"/>
        <c:tickLblPos val="low"/>
        <c:spPr>
          <a:ln w="3175">
            <a:noFill/>
            <a:prstDash val="solid"/>
          </a:ln>
        </c:spPr>
        <c:txPr>
          <a:bodyPr rot="0" vert="horz"/>
          <a:lstStyle/>
          <a:p>
            <a:pPr>
              <a:defRPr/>
            </a:pPr>
            <a:endParaRPr lang="lv-LV"/>
          </a:p>
        </c:txPr>
        <c:crossAx val="269035624"/>
        <c:crosses val="autoZero"/>
        <c:auto val="0"/>
        <c:lblAlgn val="ctr"/>
        <c:lblOffset val="100"/>
        <c:noMultiLvlLbl val="0"/>
      </c:catAx>
      <c:valAx>
        <c:axId val="269035624"/>
        <c:scaling>
          <c:orientation val="minMax"/>
        </c:scaling>
        <c:delete val="0"/>
        <c:axPos val="l"/>
        <c:numFmt formatCode="0" sourceLinked="0"/>
        <c:majorTickMark val="out"/>
        <c:minorTickMark val="none"/>
        <c:tickLblPos val="nextTo"/>
        <c:spPr>
          <a:ln w="3175">
            <a:noFill/>
            <a:prstDash val="solid"/>
          </a:ln>
        </c:spPr>
        <c:txPr>
          <a:bodyPr rot="0" vert="horz"/>
          <a:lstStyle/>
          <a:p>
            <a:pPr>
              <a:defRPr/>
            </a:pPr>
            <a:endParaRPr lang="lv-LV"/>
          </a:p>
        </c:txPr>
        <c:crossAx val="230257360"/>
        <c:crosses val="autoZero"/>
        <c:crossBetween val="between"/>
        <c:majorUnit val="3"/>
      </c:valAx>
      <c:spPr>
        <a:noFill/>
        <a:ln w="25396">
          <a:noFill/>
        </a:ln>
      </c:spPr>
    </c:plotArea>
    <c:plotVisOnly val="1"/>
    <c:dispBlanksAs val="gap"/>
    <c:showDLblsOverMax val="0"/>
  </c:chart>
  <c:spPr>
    <a:noFill/>
    <a:ln>
      <a:noFill/>
    </a:ln>
  </c:spPr>
  <c:txPr>
    <a:bodyPr/>
    <a:lstStyle/>
    <a:p>
      <a:pPr>
        <a:defRPr sz="1000" b="0" i="0" u="none" strike="noStrike" baseline="0">
          <a:solidFill>
            <a:srgbClr val="000000"/>
          </a:solidFill>
          <a:latin typeface="Arial Narrow" pitchFamily="34" charset="0"/>
          <a:ea typeface="Arial"/>
          <a:cs typeface="Segoe UI Semilight" panose="020B0402040204020203" pitchFamily="34" charset="0"/>
        </a:defRPr>
      </a:pPr>
      <a:endParaRPr lang="lv-LV"/>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03009259259207E-2"/>
          <c:y val="6.9162379108672706E-2"/>
          <c:w val="0.91869699074073996"/>
          <c:h val="0.79933152679606201"/>
        </c:manualLayout>
      </c:layout>
      <c:barChart>
        <c:barDir val="col"/>
        <c:grouping val="clustered"/>
        <c:varyColors val="0"/>
        <c:ser>
          <c:idx val="1"/>
          <c:order val="0"/>
          <c:tx>
            <c:strRef>
              <c:f>Sheet1!$A$2</c:f>
              <c:strCache>
                <c:ptCount val="1"/>
                <c:pt idx="0">
                  <c:v>IEDZĪVOTĀJI MŪŽIZGLĪTĪBĀ </c:v>
                </c:pt>
              </c:strCache>
            </c:strRef>
          </c:tx>
          <c:spPr>
            <a:ln w="6350">
              <a:noFill/>
              <a:prstDash val="solid"/>
            </a:ln>
          </c:spPr>
          <c:invertIfNegative val="0"/>
          <c:dPt>
            <c:idx val="8"/>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Sheet1!$B$1:$K$1</c:f>
              <c:strCache>
                <c:ptCount val="10"/>
                <c:pt idx="0">
                  <c:v>2008</c:v>
                </c:pt>
                <c:pt idx="1">
                  <c:v>2009</c:v>
                </c:pt>
                <c:pt idx="2">
                  <c:v>2010</c:v>
                </c:pt>
                <c:pt idx="3">
                  <c:v>2011</c:v>
                </c:pt>
                <c:pt idx="4">
                  <c:v>2012</c:v>
                </c:pt>
                <c:pt idx="5">
                  <c:v>2013</c:v>
                </c:pt>
                <c:pt idx="6">
                  <c:v>2014</c:v>
                </c:pt>
                <c:pt idx="7">
                  <c:v>2015</c:v>
                </c:pt>
                <c:pt idx="9">
                  <c:v>Mērķis 2020</c:v>
                </c:pt>
              </c:strCache>
            </c:strRef>
          </c:cat>
          <c:val>
            <c:numRef>
              <c:f>Sheet1!$B$2:$K$2</c:f>
              <c:numCache>
                <c:formatCode>General</c:formatCode>
                <c:ptCount val="10"/>
                <c:pt idx="0">
                  <c:v>6.9</c:v>
                </c:pt>
                <c:pt idx="1">
                  <c:v>5.6</c:v>
                </c:pt>
                <c:pt idx="2">
                  <c:v>5.4</c:v>
                </c:pt>
                <c:pt idx="3">
                  <c:v>5.4</c:v>
                </c:pt>
                <c:pt idx="4">
                  <c:v>7.2</c:v>
                </c:pt>
                <c:pt idx="5">
                  <c:v>6.8</c:v>
                </c:pt>
                <c:pt idx="6">
                  <c:v>5.6</c:v>
                </c:pt>
                <c:pt idx="7">
                  <c:v>5.7</c:v>
                </c:pt>
                <c:pt idx="9">
                  <c:v>15</c:v>
                </c:pt>
              </c:numCache>
            </c:numRef>
          </c:val>
        </c:ser>
        <c:dLbls>
          <c:showLegendKey val="0"/>
          <c:showVal val="0"/>
          <c:showCatName val="0"/>
          <c:showSerName val="0"/>
          <c:showPercent val="0"/>
          <c:showBubbleSize val="0"/>
        </c:dLbls>
        <c:gapWidth val="30"/>
        <c:axId val="269038760"/>
        <c:axId val="226745096"/>
      </c:barChart>
      <c:catAx>
        <c:axId val="269038760"/>
        <c:scaling>
          <c:orientation val="minMax"/>
        </c:scaling>
        <c:delete val="0"/>
        <c:axPos val="b"/>
        <c:numFmt formatCode="General" sourceLinked="1"/>
        <c:majorTickMark val="out"/>
        <c:minorTickMark val="none"/>
        <c:tickLblPos val="nextTo"/>
        <c:crossAx val="226745096"/>
        <c:crosses val="autoZero"/>
        <c:auto val="1"/>
        <c:lblAlgn val="ctr"/>
        <c:lblOffset val="100"/>
        <c:tickLblSkip val="1"/>
        <c:noMultiLvlLbl val="1"/>
      </c:catAx>
      <c:valAx>
        <c:axId val="226745096"/>
        <c:scaling>
          <c:orientation val="minMax"/>
          <c:max val="15"/>
          <c:min val="0"/>
        </c:scaling>
        <c:delete val="0"/>
        <c:axPos val="l"/>
        <c:numFmt formatCode="General" sourceLinked="1"/>
        <c:majorTickMark val="out"/>
        <c:minorTickMark val="none"/>
        <c:tickLblPos val="nextTo"/>
        <c:crossAx val="269038760"/>
        <c:crosses val="autoZero"/>
        <c:crossBetween val="between"/>
        <c:majorUnit val="3"/>
      </c:valAx>
    </c:plotArea>
    <c:plotVisOnly val="1"/>
    <c:dispBlanksAs val="gap"/>
    <c:showDLblsOverMax val="0"/>
  </c:chart>
  <c:spPr>
    <a:ln>
      <a:noFill/>
    </a:ln>
  </c:spPr>
  <c:txPr>
    <a:bodyPr/>
    <a:lstStyle/>
    <a:p>
      <a:pPr>
        <a:defRPr sz="1000" baseline="0">
          <a:latin typeface="Segoe UI" panose="020B0502040204020203" pitchFamily="34" charset="0"/>
          <a:ea typeface="Segoe UI" panose="020B0502040204020203" pitchFamily="34" charset="0"/>
          <a:cs typeface="Segoe UI" panose="020B0502040204020203" pitchFamily="34" charset="0"/>
        </a:defRPr>
      </a:pPr>
      <a:endParaRPr lang="lv-LV"/>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Lietuva</c:v>
                </c:pt>
                <c:pt idx="1">
                  <c:v>ES-28</c:v>
                </c:pt>
                <c:pt idx="2">
                  <c:v>Igaunija</c:v>
                </c:pt>
                <c:pt idx="3">
                  <c:v>Somija</c:v>
                </c:pt>
                <c:pt idx="4">
                  <c:v>Zviedrija</c:v>
                </c:pt>
                <c:pt idx="5">
                  <c:v>Dānija</c:v>
                </c:pt>
              </c:strCache>
            </c:strRef>
          </c:cat>
          <c:val>
            <c:numRef>
              <c:f>Sheet1!$B$2:$B$7</c:f>
              <c:numCache>
                <c:formatCode>General</c:formatCode>
                <c:ptCount val="6"/>
                <c:pt idx="0">
                  <c:v>5.8</c:v>
                </c:pt>
                <c:pt idx="1">
                  <c:v>10.7</c:v>
                </c:pt>
                <c:pt idx="2">
                  <c:v>12.4</c:v>
                </c:pt>
                <c:pt idx="3">
                  <c:v>25.4</c:v>
                </c:pt>
                <c:pt idx="4">
                  <c:v>29.4</c:v>
                </c:pt>
                <c:pt idx="5">
                  <c:v>31.3</c:v>
                </c:pt>
              </c:numCache>
            </c:numRef>
          </c:val>
        </c:ser>
        <c:dLbls>
          <c:showLegendKey val="0"/>
          <c:showVal val="0"/>
          <c:showCatName val="0"/>
          <c:showSerName val="0"/>
          <c:showPercent val="0"/>
          <c:showBubbleSize val="0"/>
        </c:dLbls>
        <c:gapWidth val="40"/>
        <c:axId val="226744312"/>
        <c:axId val="229774056"/>
      </c:barChart>
      <c:catAx>
        <c:axId val="2267443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lv-LV"/>
          </a:p>
        </c:txPr>
        <c:crossAx val="229774056"/>
        <c:crosses val="autoZero"/>
        <c:auto val="1"/>
        <c:lblAlgn val="ctr"/>
        <c:lblOffset val="100"/>
        <c:noMultiLvlLbl val="0"/>
      </c:catAx>
      <c:valAx>
        <c:axId val="229774056"/>
        <c:scaling>
          <c:orientation val="minMax"/>
        </c:scaling>
        <c:delete val="1"/>
        <c:axPos val="l"/>
        <c:numFmt formatCode="General" sourceLinked="1"/>
        <c:majorTickMark val="out"/>
        <c:minorTickMark val="none"/>
        <c:tickLblPos val="nextTo"/>
        <c:crossAx val="226744312"/>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Sheet1!$A$3</c:f>
              <c:strCache>
                <c:ptCount val="1"/>
                <c:pt idx="0">
                  <c:v>Augsto tehnoloģiju produktu eksports</c:v>
                </c:pt>
              </c:strCache>
            </c:strRef>
          </c:tx>
          <c:spPr>
            <a:solidFill>
              <a:srgbClr val="00B0F0"/>
            </a:solidFill>
            <a:ln>
              <a:noFill/>
            </a:ln>
            <a:effectLst/>
          </c:spPr>
          <c:invertIfNegative val="0"/>
          <c:dPt>
            <c:idx val="0"/>
            <c:invertIfNegative val="0"/>
            <c:bubble3D val="0"/>
            <c:spPr>
              <a:solidFill>
                <a:srgbClr val="C00000"/>
              </a:solidFill>
              <a:ln>
                <a:noFill/>
              </a:ln>
              <a:effectLst/>
            </c:spPr>
          </c:dPt>
          <c:dPt>
            <c:idx val="1"/>
            <c:invertIfNegative val="0"/>
            <c:bubble3D val="0"/>
            <c:spPr>
              <a:solidFill>
                <a:schemeClr val="accent3">
                  <a:lumMod val="75000"/>
                </a:schemeClr>
              </a:solidFill>
              <a:ln>
                <a:noFill/>
              </a:ln>
              <a:effectLst/>
            </c:spPr>
          </c:dPt>
          <c:dPt>
            <c:idx val="2"/>
            <c:invertIfNegative val="0"/>
            <c:bubble3D val="0"/>
            <c:spPr>
              <a:solidFill>
                <a:schemeClr val="accent1">
                  <a:lumMod val="60000"/>
                  <a:lumOff val="40000"/>
                </a:schemeClr>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lang="lv-LV" sz="1197" b="1" i="0" u="none" strike="noStrike" kern="1200" baseline="0">
                    <a:solidFill>
                      <a:schemeClr val="tx1">
                        <a:lumMod val="95000"/>
                        <a:lumOff val="5000"/>
                      </a:schemeClr>
                    </a:solidFill>
                    <a:latin typeface="Arial Narrow" panose="020B0606020202030204"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Latvija</c:v>
                </c:pt>
                <c:pt idx="1">
                  <c:v>Lietuva</c:v>
                </c:pt>
                <c:pt idx="2">
                  <c:v>Igaunija</c:v>
                </c:pt>
              </c:strCache>
            </c:strRef>
          </c:cat>
          <c:val>
            <c:numRef>
              <c:f>Sheet1!$B$3:$D$3</c:f>
              <c:numCache>
                <c:formatCode>General</c:formatCode>
                <c:ptCount val="3"/>
                <c:pt idx="0">
                  <c:v>3.9</c:v>
                </c:pt>
                <c:pt idx="1">
                  <c:v>4.3</c:v>
                </c:pt>
                <c:pt idx="2">
                  <c:v>8.7000000000000011</c:v>
                </c:pt>
              </c:numCache>
            </c:numRef>
          </c:val>
        </c:ser>
        <c:dLbls>
          <c:showLegendKey val="0"/>
          <c:showVal val="1"/>
          <c:showCatName val="0"/>
          <c:showSerName val="0"/>
          <c:showPercent val="0"/>
          <c:showBubbleSize val="0"/>
        </c:dLbls>
        <c:gapWidth val="75"/>
        <c:axId val="225361056"/>
        <c:axId val="225361448"/>
      </c:barChart>
      <c:catAx>
        <c:axId val="22536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lv-LV" sz="1197" b="1" i="0" u="none" strike="noStrike" kern="1200" baseline="0">
                <a:solidFill>
                  <a:schemeClr val="tx1">
                    <a:lumMod val="95000"/>
                    <a:lumOff val="5000"/>
                  </a:schemeClr>
                </a:solidFill>
                <a:latin typeface="Arial Narrow" panose="020B0606020202030204" pitchFamily="34" charset="0"/>
                <a:ea typeface="+mn-ea"/>
                <a:cs typeface="+mn-cs"/>
              </a:defRPr>
            </a:pPr>
            <a:endParaRPr lang="lv-LV"/>
          </a:p>
        </c:txPr>
        <c:crossAx val="225361448"/>
        <c:crosses val="autoZero"/>
        <c:auto val="1"/>
        <c:lblAlgn val="ctr"/>
        <c:lblOffset val="100"/>
        <c:noMultiLvlLbl val="0"/>
      </c:catAx>
      <c:valAx>
        <c:axId val="225361448"/>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lv-LV" sz="1197" b="0" i="0" u="none" strike="noStrike" kern="1200" baseline="0">
                <a:solidFill>
                  <a:schemeClr val="tx1">
                    <a:lumMod val="95000"/>
                    <a:lumOff val="5000"/>
                  </a:schemeClr>
                </a:solidFill>
                <a:latin typeface="Arial Narrow" panose="020B0606020202030204" pitchFamily="34" charset="0"/>
                <a:ea typeface="+mn-ea"/>
                <a:cs typeface="+mn-cs"/>
              </a:defRPr>
            </a:pPr>
            <a:endParaRPr lang="lv-LV"/>
          </a:p>
        </c:txPr>
        <c:crossAx val="22536105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95000"/>
              <a:lumOff val="5000"/>
            </a:schemeClr>
          </a:solidFill>
          <a:latin typeface="Arial Narrow" panose="020B0606020202030204" pitchFamily="34" charset="0"/>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Sheet1!$A$3</c:f>
              <c:strCache>
                <c:ptCount val="1"/>
                <c:pt idx="0">
                  <c:v>IKT pakalpojumu eksports</c:v>
                </c:pt>
              </c:strCache>
            </c:strRef>
          </c:tx>
          <c:spPr>
            <a:solidFill>
              <a:srgbClr val="00B050"/>
            </a:solidFill>
            <a:ln>
              <a:noFill/>
            </a:ln>
            <a:effectLst/>
          </c:spPr>
          <c:invertIfNegative val="0"/>
          <c:dPt>
            <c:idx val="0"/>
            <c:invertIfNegative val="0"/>
            <c:bubble3D val="0"/>
            <c:spPr>
              <a:solidFill>
                <a:srgbClr val="C00000"/>
              </a:solidFill>
              <a:ln>
                <a:noFill/>
              </a:ln>
              <a:effectLst/>
            </c:spPr>
          </c:dPt>
          <c:dPt>
            <c:idx val="1"/>
            <c:invertIfNegative val="0"/>
            <c:bubble3D val="0"/>
            <c:spPr>
              <a:solidFill>
                <a:schemeClr val="accent3">
                  <a:lumMod val="75000"/>
                </a:schemeClr>
              </a:solidFill>
              <a:ln>
                <a:noFill/>
              </a:ln>
              <a:effectLst/>
            </c:spPr>
          </c:dPt>
          <c:dPt>
            <c:idx val="2"/>
            <c:invertIfNegative val="0"/>
            <c:bubble3D val="0"/>
            <c:spPr>
              <a:solidFill>
                <a:schemeClr val="accent1">
                  <a:lumMod val="60000"/>
                  <a:lumOff val="40000"/>
                </a:schemeClr>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lang="lv-LV" sz="1197" b="1" i="0" u="none" strike="noStrike" kern="1200" baseline="0">
                    <a:solidFill>
                      <a:schemeClr val="tx1">
                        <a:lumMod val="95000"/>
                        <a:lumOff val="5000"/>
                      </a:schemeClr>
                    </a:solidFill>
                    <a:latin typeface="Arial Narrow" panose="020B0606020202030204"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Latvija</c:v>
                </c:pt>
                <c:pt idx="1">
                  <c:v>Lietuva</c:v>
                </c:pt>
                <c:pt idx="2">
                  <c:v>Igaunija</c:v>
                </c:pt>
              </c:strCache>
            </c:strRef>
          </c:cat>
          <c:val>
            <c:numRef>
              <c:f>Sheet1!$B$3:$D$3</c:f>
              <c:numCache>
                <c:formatCode>General</c:formatCode>
                <c:ptCount val="3"/>
                <c:pt idx="0">
                  <c:v>1.3</c:v>
                </c:pt>
                <c:pt idx="1">
                  <c:v>0.6000000000000002</c:v>
                </c:pt>
                <c:pt idx="2">
                  <c:v>2.2999999999999998</c:v>
                </c:pt>
              </c:numCache>
            </c:numRef>
          </c:val>
        </c:ser>
        <c:dLbls>
          <c:showLegendKey val="0"/>
          <c:showVal val="1"/>
          <c:showCatName val="0"/>
          <c:showSerName val="0"/>
          <c:showPercent val="0"/>
          <c:showBubbleSize val="0"/>
        </c:dLbls>
        <c:gapWidth val="75"/>
        <c:axId val="225362232"/>
        <c:axId val="225362624"/>
      </c:barChart>
      <c:catAx>
        <c:axId val="225362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lv-LV" sz="1197" b="1" i="0" u="none" strike="noStrike" kern="1200" baseline="0">
                <a:solidFill>
                  <a:schemeClr val="tx1">
                    <a:lumMod val="95000"/>
                    <a:lumOff val="5000"/>
                  </a:schemeClr>
                </a:solidFill>
                <a:latin typeface="Arial Narrow" panose="020B0606020202030204" pitchFamily="34" charset="0"/>
                <a:ea typeface="+mn-ea"/>
                <a:cs typeface="+mn-cs"/>
              </a:defRPr>
            </a:pPr>
            <a:endParaRPr lang="lv-LV"/>
          </a:p>
        </c:txPr>
        <c:crossAx val="225362624"/>
        <c:crosses val="autoZero"/>
        <c:auto val="1"/>
        <c:lblAlgn val="ctr"/>
        <c:lblOffset val="100"/>
        <c:noMultiLvlLbl val="0"/>
      </c:catAx>
      <c:valAx>
        <c:axId val="225362624"/>
        <c:scaling>
          <c:orientation val="minMax"/>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lang="lv-LV" sz="1197" b="0" i="0" u="none" strike="noStrike" kern="1200" baseline="0">
                <a:solidFill>
                  <a:schemeClr val="tx1">
                    <a:lumMod val="95000"/>
                    <a:lumOff val="5000"/>
                  </a:schemeClr>
                </a:solidFill>
                <a:latin typeface="Arial Narrow" panose="020B0606020202030204" pitchFamily="34" charset="0"/>
                <a:ea typeface="+mn-ea"/>
                <a:cs typeface="+mn-cs"/>
              </a:defRPr>
            </a:pPr>
            <a:endParaRPr lang="lv-LV"/>
          </a:p>
        </c:txPr>
        <c:crossAx val="2253622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95000"/>
              <a:lumOff val="5000"/>
            </a:schemeClr>
          </a:solidFill>
          <a:latin typeface="Arial Narrow" panose="020B0606020202030204" pitchFamily="34" charset="0"/>
        </a:defRPr>
      </a:pPr>
      <a:endParaRPr lang="lv-LV"/>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Investīcijas apstrādes rūpniecībā</c:v>
                </c:pt>
              </c:strCache>
            </c:strRef>
          </c:tx>
          <c:invertIfNegative val="0"/>
          <c:dPt>
            <c:idx val="0"/>
            <c:invertIfNegative val="0"/>
            <c:bubble3D val="0"/>
            <c:spPr>
              <a:solidFill>
                <a:srgbClr val="C00000"/>
              </a:solidFill>
            </c:spPr>
          </c:dPt>
          <c:dPt>
            <c:idx val="1"/>
            <c:invertIfNegative val="0"/>
            <c:bubble3D val="0"/>
            <c:spPr>
              <a:solidFill>
                <a:schemeClr val="accent3">
                  <a:lumMod val="75000"/>
                </a:schemeClr>
              </a:solidFill>
            </c:spPr>
          </c:dPt>
          <c:dPt>
            <c:idx val="2"/>
            <c:invertIfNegative val="0"/>
            <c:bubble3D val="0"/>
            <c:spPr>
              <a:solidFill>
                <a:schemeClr val="accent1">
                  <a:lumMod val="60000"/>
                  <a:lumOff val="40000"/>
                </a:schemeClr>
              </a:solidFill>
            </c:spPr>
          </c:dPt>
          <c:dLbls>
            <c:numFmt formatCode="#,##0.0" sourceLinked="0"/>
            <c:spPr>
              <a:noFill/>
              <a:ln>
                <a:noFill/>
              </a:ln>
              <a:effectLst/>
            </c:spPr>
            <c:txPr>
              <a:bodyPr/>
              <a:lstStyle/>
              <a:p>
                <a:pPr>
                  <a:defRPr lang="lv-LV"/>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Latvija</c:v>
                </c:pt>
                <c:pt idx="1">
                  <c:v>Lietuva</c:v>
                </c:pt>
                <c:pt idx="2">
                  <c:v>Igaunija</c:v>
                </c:pt>
                <c:pt idx="3">
                  <c:v>ES-15</c:v>
                </c:pt>
              </c:strCache>
            </c:strRef>
          </c:cat>
          <c:val>
            <c:numRef>
              <c:f>Sheet1!$B$2:$E$2</c:f>
              <c:numCache>
                <c:formatCode>0.0</c:formatCode>
                <c:ptCount val="4"/>
                <c:pt idx="0">
                  <c:v>22.805526625674929</c:v>
                </c:pt>
                <c:pt idx="1">
                  <c:v>18.742126389541223</c:v>
                </c:pt>
                <c:pt idx="2">
                  <c:v>25.191381389346233</c:v>
                </c:pt>
                <c:pt idx="3">
                  <c:v>19.191364291396464</c:v>
                </c:pt>
              </c:numCache>
            </c:numRef>
          </c:val>
        </c:ser>
        <c:dLbls>
          <c:showLegendKey val="0"/>
          <c:showVal val="1"/>
          <c:showCatName val="0"/>
          <c:showSerName val="0"/>
          <c:showPercent val="0"/>
          <c:showBubbleSize val="0"/>
        </c:dLbls>
        <c:gapWidth val="50"/>
        <c:axId val="225363408"/>
        <c:axId val="227737224"/>
      </c:barChart>
      <c:catAx>
        <c:axId val="22536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lv-LV" sz="1197" b="1" i="0" u="none" strike="noStrike" kern="1200" baseline="0">
                <a:solidFill>
                  <a:schemeClr val="tx1">
                    <a:lumMod val="95000"/>
                    <a:lumOff val="5000"/>
                  </a:schemeClr>
                </a:solidFill>
                <a:latin typeface="Arial Narrow" panose="020B0606020202030204" pitchFamily="34" charset="0"/>
                <a:ea typeface="+mn-ea"/>
                <a:cs typeface="+mn-cs"/>
              </a:defRPr>
            </a:pPr>
            <a:endParaRPr lang="lv-LV"/>
          </a:p>
        </c:txPr>
        <c:crossAx val="227737224"/>
        <c:crosses val="autoZero"/>
        <c:auto val="1"/>
        <c:lblAlgn val="ctr"/>
        <c:lblOffset val="100"/>
        <c:noMultiLvlLbl val="0"/>
      </c:catAx>
      <c:valAx>
        <c:axId val="227737224"/>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lv-LV" sz="1000" b="0" i="0" u="none" strike="noStrike" kern="1200" baseline="0">
                <a:solidFill>
                  <a:schemeClr val="tx1">
                    <a:lumMod val="95000"/>
                    <a:lumOff val="5000"/>
                  </a:schemeClr>
                </a:solidFill>
                <a:latin typeface="Arial Narrow" panose="020B0606020202030204" pitchFamily="34" charset="0"/>
                <a:ea typeface="+mn-ea"/>
                <a:cs typeface="+mn-cs"/>
              </a:defRPr>
            </a:pPr>
            <a:endParaRPr lang="lv-LV"/>
          </a:p>
        </c:txPr>
        <c:crossAx val="225363408"/>
        <c:crosses val="autoZero"/>
        <c:crossBetween val="between"/>
      </c:valAx>
      <c:spPr>
        <a:noFill/>
        <a:ln>
          <a:noFill/>
        </a:ln>
        <a:effectLst/>
      </c:spPr>
    </c:plotArea>
    <c:plotVisOnly val="1"/>
    <c:dispBlanksAs val="gap"/>
    <c:showDLblsOverMax val="0"/>
  </c:chart>
  <c:spPr>
    <a:solidFill>
      <a:schemeClr val="bg2"/>
    </a:solidFill>
    <a:ln>
      <a:noFill/>
    </a:ln>
    <a:effectLst/>
  </c:spPr>
  <c:txPr>
    <a:bodyPr/>
    <a:lstStyle/>
    <a:p>
      <a:pPr>
        <a:defRPr>
          <a:solidFill>
            <a:schemeClr val="tx1">
              <a:lumMod val="95000"/>
              <a:lumOff val="5000"/>
            </a:schemeClr>
          </a:solidFill>
          <a:latin typeface="Arial Narrow" panose="020B0606020202030204" pitchFamily="34" charset="0"/>
        </a:defRPr>
      </a:pPr>
      <a:endParaRPr lang="lv-LV"/>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Investīcijas apstrādes rūpniecībā</c:v>
                </c:pt>
              </c:strCache>
            </c:strRef>
          </c:tx>
          <c:invertIfNegative val="0"/>
          <c:dPt>
            <c:idx val="0"/>
            <c:invertIfNegative val="0"/>
            <c:bubble3D val="0"/>
            <c:spPr>
              <a:solidFill>
                <a:srgbClr val="C00000"/>
              </a:solidFill>
            </c:spPr>
          </c:dPt>
          <c:dPt>
            <c:idx val="1"/>
            <c:invertIfNegative val="0"/>
            <c:bubble3D val="0"/>
            <c:spPr>
              <a:solidFill>
                <a:schemeClr val="accent3">
                  <a:lumMod val="75000"/>
                </a:schemeClr>
              </a:solidFill>
            </c:spPr>
          </c:dPt>
          <c:dPt>
            <c:idx val="2"/>
            <c:invertIfNegative val="0"/>
            <c:bubble3D val="0"/>
            <c:spPr>
              <a:solidFill>
                <a:schemeClr val="accent1">
                  <a:lumMod val="60000"/>
                  <a:lumOff val="40000"/>
                </a:schemeClr>
              </a:solidFill>
            </c:spPr>
          </c:dPt>
          <c:dLbls>
            <c:numFmt formatCode="#,##0.0" sourceLinked="0"/>
            <c:spPr>
              <a:noFill/>
              <a:ln>
                <a:noFill/>
              </a:ln>
              <a:effectLst/>
            </c:spPr>
            <c:txPr>
              <a:bodyPr/>
              <a:lstStyle/>
              <a:p>
                <a:pPr>
                  <a:defRPr lang="lv-LV"/>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Latvija</c:v>
                </c:pt>
                <c:pt idx="1">
                  <c:v>Lietuva</c:v>
                </c:pt>
                <c:pt idx="2">
                  <c:v>Igaunija</c:v>
                </c:pt>
                <c:pt idx="3">
                  <c:v>ES-15</c:v>
                </c:pt>
              </c:strCache>
            </c:strRef>
          </c:cat>
          <c:val>
            <c:numRef>
              <c:f>Sheet1!$B$2:$E$2</c:f>
              <c:numCache>
                <c:formatCode>General</c:formatCode>
                <c:ptCount val="4"/>
                <c:pt idx="0">
                  <c:v>10.6</c:v>
                </c:pt>
                <c:pt idx="1">
                  <c:v>10.7</c:v>
                </c:pt>
                <c:pt idx="2">
                  <c:v>10.8</c:v>
                </c:pt>
                <c:pt idx="3" formatCode="0.0">
                  <c:v>19</c:v>
                </c:pt>
              </c:numCache>
            </c:numRef>
          </c:val>
        </c:ser>
        <c:dLbls>
          <c:showLegendKey val="0"/>
          <c:showVal val="1"/>
          <c:showCatName val="0"/>
          <c:showSerName val="0"/>
          <c:showPercent val="0"/>
          <c:showBubbleSize val="0"/>
        </c:dLbls>
        <c:gapWidth val="50"/>
        <c:axId val="227738008"/>
        <c:axId val="227738400"/>
      </c:barChart>
      <c:catAx>
        <c:axId val="22773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lv-LV" sz="1197" b="1" i="0" u="none" strike="noStrike" kern="1200" baseline="0">
                <a:solidFill>
                  <a:schemeClr val="tx1">
                    <a:lumMod val="95000"/>
                    <a:lumOff val="5000"/>
                  </a:schemeClr>
                </a:solidFill>
                <a:latin typeface="Arial Narrow" panose="020B0606020202030204" pitchFamily="34" charset="0"/>
                <a:ea typeface="+mn-ea"/>
                <a:cs typeface="+mn-cs"/>
              </a:defRPr>
            </a:pPr>
            <a:endParaRPr lang="lv-LV"/>
          </a:p>
        </c:txPr>
        <c:crossAx val="227738400"/>
        <c:crosses val="autoZero"/>
        <c:auto val="1"/>
        <c:lblAlgn val="ctr"/>
        <c:lblOffset val="100"/>
        <c:noMultiLvlLbl val="0"/>
      </c:catAx>
      <c:valAx>
        <c:axId val="227738400"/>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lv-LV" sz="1050" b="0" i="0" u="none" strike="noStrike" kern="1200" baseline="0">
                <a:solidFill>
                  <a:schemeClr val="tx1">
                    <a:lumMod val="95000"/>
                    <a:lumOff val="5000"/>
                  </a:schemeClr>
                </a:solidFill>
                <a:latin typeface="Arial Narrow" panose="020B0606020202030204" pitchFamily="34" charset="0"/>
                <a:ea typeface="+mn-ea"/>
                <a:cs typeface="+mn-cs"/>
              </a:defRPr>
            </a:pPr>
            <a:endParaRPr lang="lv-LV"/>
          </a:p>
        </c:txPr>
        <c:crossAx val="22773800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95000"/>
              <a:lumOff val="5000"/>
            </a:schemeClr>
          </a:solidFill>
          <a:latin typeface="Arial Narrow" panose="020B0606020202030204" pitchFamily="34" charset="0"/>
        </a:defRPr>
      </a:pPr>
      <a:endParaRPr lang="lv-LV"/>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Investīcijas apstrādes rūpniecībā</c:v>
                </c:pt>
              </c:strCache>
            </c:strRef>
          </c:tx>
          <c:invertIfNegative val="0"/>
          <c:dPt>
            <c:idx val="0"/>
            <c:invertIfNegative val="0"/>
            <c:bubble3D val="0"/>
            <c:spPr>
              <a:solidFill>
                <a:srgbClr val="C00000"/>
              </a:solidFill>
            </c:spPr>
          </c:dPt>
          <c:dPt>
            <c:idx val="1"/>
            <c:invertIfNegative val="0"/>
            <c:bubble3D val="0"/>
            <c:spPr>
              <a:solidFill>
                <a:schemeClr val="accent3">
                  <a:lumMod val="75000"/>
                </a:schemeClr>
              </a:solidFill>
            </c:spPr>
          </c:dPt>
          <c:dPt>
            <c:idx val="2"/>
            <c:invertIfNegative val="0"/>
            <c:bubble3D val="0"/>
            <c:spPr>
              <a:solidFill>
                <a:schemeClr val="accent1">
                  <a:lumMod val="60000"/>
                  <a:lumOff val="40000"/>
                </a:schemeClr>
              </a:solidFill>
            </c:spPr>
          </c:dPt>
          <c:dLbls>
            <c:numFmt formatCode="#,##0.0" sourceLinked="0"/>
            <c:spPr>
              <a:noFill/>
              <a:ln>
                <a:noFill/>
              </a:ln>
              <a:effectLst/>
            </c:spPr>
            <c:txPr>
              <a:bodyPr/>
              <a:lstStyle/>
              <a:p>
                <a:pPr>
                  <a:defRPr lang="lv-LV"/>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Latvija</c:v>
                </c:pt>
                <c:pt idx="1">
                  <c:v>Lietuva</c:v>
                </c:pt>
                <c:pt idx="2">
                  <c:v>Igaunija</c:v>
                </c:pt>
                <c:pt idx="3">
                  <c:v>ES-15</c:v>
                </c:pt>
              </c:strCache>
            </c:strRef>
          </c:cat>
          <c:val>
            <c:numRef>
              <c:f>Sheet1!$B$2:$E$2</c:f>
              <c:numCache>
                <c:formatCode>0.0</c:formatCode>
                <c:ptCount val="4"/>
                <c:pt idx="0">
                  <c:v>8.2000000000000011</c:v>
                </c:pt>
                <c:pt idx="1">
                  <c:v>8.9</c:v>
                </c:pt>
                <c:pt idx="2">
                  <c:v>8.6</c:v>
                </c:pt>
                <c:pt idx="3">
                  <c:v>17.3</c:v>
                </c:pt>
              </c:numCache>
            </c:numRef>
          </c:val>
        </c:ser>
        <c:dLbls>
          <c:showLegendKey val="0"/>
          <c:showVal val="1"/>
          <c:showCatName val="0"/>
          <c:showSerName val="0"/>
          <c:showPercent val="0"/>
          <c:showBubbleSize val="0"/>
        </c:dLbls>
        <c:gapWidth val="50"/>
        <c:axId val="227739184"/>
        <c:axId val="227739576"/>
      </c:barChart>
      <c:catAx>
        <c:axId val="22773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lv-LV" sz="1197" b="1" i="0" u="none" strike="noStrike" kern="1200" baseline="0">
                <a:solidFill>
                  <a:schemeClr val="tx1">
                    <a:lumMod val="95000"/>
                    <a:lumOff val="5000"/>
                  </a:schemeClr>
                </a:solidFill>
                <a:latin typeface="Arial Narrow" panose="020B0606020202030204" pitchFamily="34" charset="0"/>
                <a:ea typeface="+mn-ea"/>
                <a:cs typeface="+mn-cs"/>
              </a:defRPr>
            </a:pPr>
            <a:endParaRPr lang="lv-LV"/>
          </a:p>
        </c:txPr>
        <c:crossAx val="227739576"/>
        <c:crosses val="autoZero"/>
        <c:auto val="1"/>
        <c:lblAlgn val="ctr"/>
        <c:lblOffset val="100"/>
        <c:noMultiLvlLbl val="0"/>
      </c:catAx>
      <c:valAx>
        <c:axId val="227739576"/>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lv-LV" sz="1050" b="0" i="0" u="none" strike="noStrike" kern="1200" baseline="0">
                <a:solidFill>
                  <a:schemeClr val="tx1">
                    <a:lumMod val="95000"/>
                    <a:lumOff val="5000"/>
                  </a:schemeClr>
                </a:solidFill>
                <a:latin typeface="Arial Narrow" panose="020B0606020202030204" pitchFamily="34" charset="0"/>
                <a:ea typeface="+mn-ea"/>
                <a:cs typeface="+mn-cs"/>
              </a:defRPr>
            </a:pPr>
            <a:endParaRPr lang="lv-LV"/>
          </a:p>
        </c:txPr>
        <c:crossAx val="2277391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95000"/>
              <a:lumOff val="5000"/>
            </a:schemeClr>
          </a:solidFill>
          <a:latin typeface="Arial Narrow" panose="020B0606020202030204" pitchFamily="34" charset="0"/>
        </a:defRPr>
      </a:pPr>
      <a:endParaRPr lang="lv-LV"/>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Investīcijas apstrādes rūpniecībā</c:v>
                </c:pt>
              </c:strCache>
            </c:strRef>
          </c:tx>
          <c:invertIfNegative val="0"/>
          <c:dPt>
            <c:idx val="0"/>
            <c:invertIfNegative val="0"/>
            <c:bubble3D val="0"/>
            <c:spPr>
              <a:solidFill>
                <a:srgbClr val="C00000"/>
              </a:solidFill>
            </c:spPr>
          </c:dPt>
          <c:dPt>
            <c:idx val="1"/>
            <c:invertIfNegative val="0"/>
            <c:bubble3D val="0"/>
            <c:spPr>
              <a:solidFill>
                <a:schemeClr val="accent3">
                  <a:lumMod val="75000"/>
                </a:schemeClr>
              </a:solidFill>
            </c:spPr>
          </c:dPt>
          <c:dPt>
            <c:idx val="2"/>
            <c:invertIfNegative val="0"/>
            <c:bubble3D val="0"/>
            <c:spPr>
              <a:solidFill>
                <a:schemeClr val="accent1">
                  <a:lumMod val="60000"/>
                  <a:lumOff val="40000"/>
                </a:schemeClr>
              </a:solidFill>
            </c:spPr>
          </c:dPt>
          <c:dLbls>
            <c:numFmt formatCode="#,##0.0" sourceLinked="0"/>
            <c:spPr>
              <a:noFill/>
              <a:ln>
                <a:noFill/>
              </a:ln>
              <a:effectLst/>
            </c:spPr>
            <c:txPr>
              <a:bodyPr/>
              <a:lstStyle/>
              <a:p>
                <a:pPr>
                  <a:defRPr lang="lv-LV"/>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Latvija</c:v>
                </c:pt>
                <c:pt idx="1">
                  <c:v>Lietuva</c:v>
                </c:pt>
                <c:pt idx="2">
                  <c:v>Igaunija</c:v>
                </c:pt>
                <c:pt idx="3">
                  <c:v>ES-15</c:v>
                </c:pt>
              </c:strCache>
            </c:strRef>
          </c:cat>
          <c:val>
            <c:numRef>
              <c:f>Sheet1!$B$2:$E$2</c:f>
              <c:numCache>
                <c:formatCode>General</c:formatCode>
                <c:ptCount val="4"/>
                <c:pt idx="0">
                  <c:v>0.6000000000000002</c:v>
                </c:pt>
                <c:pt idx="1">
                  <c:v>1</c:v>
                </c:pt>
                <c:pt idx="2">
                  <c:v>1.6</c:v>
                </c:pt>
                <c:pt idx="3" formatCode="0.0">
                  <c:v>2.9</c:v>
                </c:pt>
              </c:numCache>
            </c:numRef>
          </c:val>
        </c:ser>
        <c:dLbls>
          <c:showLegendKey val="0"/>
          <c:showVal val="1"/>
          <c:showCatName val="0"/>
          <c:showSerName val="0"/>
          <c:showPercent val="0"/>
          <c:showBubbleSize val="0"/>
        </c:dLbls>
        <c:gapWidth val="50"/>
        <c:axId val="227740360"/>
        <c:axId val="227740752"/>
      </c:barChart>
      <c:catAx>
        <c:axId val="227740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lv-LV" sz="1197" b="1" i="0" u="none" strike="noStrike" kern="1200" baseline="0">
                <a:solidFill>
                  <a:schemeClr val="tx1">
                    <a:lumMod val="95000"/>
                    <a:lumOff val="5000"/>
                  </a:schemeClr>
                </a:solidFill>
                <a:latin typeface="Arial Narrow" panose="020B0606020202030204" pitchFamily="34" charset="0"/>
                <a:ea typeface="+mn-ea"/>
                <a:cs typeface="+mn-cs"/>
              </a:defRPr>
            </a:pPr>
            <a:endParaRPr lang="lv-LV"/>
          </a:p>
        </c:txPr>
        <c:crossAx val="227740752"/>
        <c:crosses val="autoZero"/>
        <c:auto val="1"/>
        <c:lblAlgn val="ctr"/>
        <c:lblOffset val="100"/>
        <c:noMultiLvlLbl val="0"/>
      </c:catAx>
      <c:valAx>
        <c:axId val="227740752"/>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lang="lv-LV" sz="1050" b="0" i="0" u="none" strike="noStrike" kern="1200" baseline="0">
                <a:solidFill>
                  <a:schemeClr val="tx1">
                    <a:lumMod val="95000"/>
                    <a:lumOff val="5000"/>
                  </a:schemeClr>
                </a:solidFill>
                <a:latin typeface="Arial Narrow" panose="020B0606020202030204" pitchFamily="34" charset="0"/>
                <a:ea typeface="+mn-ea"/>
                <a:cs typeface="+mn-cs"/>
              </a:defRPr>
            </a:pPr>
            <a:endParaRPr lang="lv-LV"/>
          </a:p>
        </c:txPr>
        <c:crossAx val="22774036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95000"/>
              <a:lumOff val="5000"/>
            </a:schemeClr>
          </a:solidFill>
          <a:latin typeface="Arial Narrow" panose="020B0606020202030204" pitchFamily="34" charset="0"/>
        </a:defRPr>
      </a:pPr>
      <a:endParaRPr lang="lv-LV"/>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733458177278445"/>
          <c:y val="1.6657106229361503E-2"/>
          <c:w val="0.67110133003037675"/>
          <c:h val="0.69925617562594422"/>
        </c:manualLayout>
      </c:layout>
      <c:barChart>
        <c:barDir val="bar"/>
        <c:grouping val="percentStacked"/>
        <c:varyColors val="0"/>
        <c:ser>
          <c:idx val="0"/>
          <c:order val="0"/>
          <c:tx>
            <c:strRef>
              <c:f>Sheet1!$B$1</c:f>
              <c:strCache>
                <c:ptCount val="1"/>
                <c:pt idx="0">
                  <c:v>Zemo tehnoloģiju nozares</c:v>
                </c:pt>
              </c:strCache>
            </c:strRef>
          </c:tx>
          <c:spPr>
            <a:solidFill>
              <a:srgbClr val="4BACC6">
                <a:lumMod val="75000"/>
              </a:srgbClr>
            </a:solidFill>
            <a:ln>
              <a:solidFill>
                <a:sysClr val="windowText" lastClr="000000"/>
              </a:solidFill>
            </a:ln>
          </c:spPr>
          <c:invertIfNegative val="0"/>
          <c:dLbls>
            <c:spPr>
              <a:noFill/>
              <a:ln w="25350">
                <a:noFill/>
              </a:ln>
            </c:spPr>
            <c:txPr>
              <a:bodyPr/>
              <a:lstStyle/>
              <a:p>
                <a:pPr>
                  <a:defRPr lang="lv-LV" sz="1048">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3"/>
                <c:pt idx="0">
                  <c:v>Latvija</c:v>
                </c:pt>
                <c:pt idx="1">
                  <c:v>Vācija</c:v>
                </c:pt>
                <c:pt idx="2">
                  <c:v>Zviedrija, Somija, Dānija</c:v>
                </c:pt>
              </c:strCache>
            </c:strRef>
          </c:cat>
          <c:val>
            <c:numRef>
              <c:f>Sheet1!$B$2:$B$6</c:f>
              <c:numCache>
                <c:formatCode>0%</c:formatCode>
                <c:ptCount val="3"/>
                <c:pt idx="0">
                  <c:v>0.57110033188664777</c:v>
                </c:pt>
                <c:pt idx="1">
                  <c:v>0.16</c:v>
                </c:pt>
                <c:pt idx="2">
                  <c:v>0.26</c:v>
                </c:pt>
              </c:numCache>
            </c:numRef>
          </c:val>
        </c:ser>
        <c:ser>
          <c:idx val="1"/>
          <c:order val="1"/>
          <c:tx>
            <c:strRef>
              <c:f>Sheet1!$C$1</c:f>
              <c:strCache>
                <c:ptCount val="1"/>
                <c:pt idx="0">
                  <c:v>Vidēji zemo tehnoloģiju nozares</c:v>
                </c:pt>
              </c:strCache>
            </c:strRef>
          </c:tx>
          <c:spPr>
            <a:solidFill>
              <a:srgbClr val="4F81BD">
                <a:lumMod val="75000"/>
              </a:srgbClr>
            </a:solidFill>
            <a:ln>
              <a:solidFill>
                <a:sysClr val="windowText" lastClr="000000"/>
              </a:solidFill>
            </a:ln>
          </c:spPr>
          <c:invertIfNegative val="0"/>
          <c:dLbls>
            <c:spPr>
              <a:noFill/>
              <a:ln w="25350">
                <a:noFill/>
              </a:ln>
            </c:spPr>
            <c:txPr>
              <a:bodyPr/>
              <a:lstStyle/>
              <a:p>
                <a:pPr>
                  <a:defRPr lang="lv-LV" sz="1048">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3"/>
                <c:pt idx="0">
                  <c:v>Latvija</c:v>
                </c:pt>
                <c:pt idx="1">
                  <c:v>Vācija</c:v>
                </c:pt>
                <c:pt idx="2">
                  <c:v>Zviedrija, Somija, Dānija</c:v>
                </c:pt>
              </c:strCache>
            </c:strRef>
          </c:cat>
          <c:val>
            <c:numRef>
              <c:f>Sheet1!$C$2:$C$6</c:f>
              <c:numCache>
                <c:formatCode>0%</c:formatCode>
                <c:ptCount val="3"/>
                <c:pt idx="0">
                  <c:v>0.23487362777635939</c:v>
                </c:pt>
                <c:pt idx="1">
                  <c:v>0.25</c:v>
                </c:pt>
                <c:pt idx="2">
                  <c:v>0.26</c:v>
                </c:pt>
              </c:numCache>
            </c:numRef>
          </c:val>
        </c:ser>
        <c:ser>
          <c:idx val="2"/>
          <c:order val="2"/>
          <c:tx>
            <c:strRef>
              <c:f>Sheet1!$D$1</c:f>
              <c:strCache>
                <c:ptCount val="1"/>
                <c:pt idx="0">
                  <c:v>Vidēji augsto tehnoloģiju nozares</c:v>
                </c:pt>
              </c:strCache>
            </c:strRef>
          </c:tx>
          <c:spPr>
            <a:solidFill>
              <a:srgbClr val="F79646">
                <a:lumMod val="60000"/>
                <a:lumOff val="40000"/>
              </a:srgbClr>
            </a:solidFill>
            <a:ln>
              <a:solidFill>
                <a:sysClr val="windowText" lastClr="000000"/>
              </a:solidFill>
            </a:ln>
          </c:spPr>
          <c:invertIfNegative val="0"/>
          <c:dLbls>
            <c:spPr>
              <a:noFill/>
              <a:ln w="25350">
                <a:noFill/>
              </a:ln>
            </c:spPr>
            <c:txPr>
              <a:bodyPr/>
              <a:lstStyle/>
              <a:p>
                <a:pPr>
                  <a:defRPr lang="lv-LV" sz="1048"/>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3"/>
                <c:pt idx="0">
                  <c:v>Latvija</c:v>
                </c:pt>
                <c:pt idx="1">
                  <c:v>Vācija</c:v>
                </c:pt>
                <c:pt idx="2">
                  <c:v>Zviedrija, Somija, Dānija</c:v>
                </c:pt>
              </c:strCache>
            </c:strRef>
          </c:cat>
          <c:val>
            <c:numRef>
              <c:f>Sheet1!$D$2:$D$6</c:f>
              <c:numCache>
                <c:formatCode>0%</c:formatCode>
                <c:ptCount val="3"/>
                <c:pt idx="0">
                  <c:v>0.12274700025529746</c:v>
                </c:pt>
                <c:pt idx="1">
                  <c:v>0.5</c:v>
                </c:pt>
                <c:pt idx="2">
                  <c:v>0.35000000000000009</c:v>
                </c:pt>
              </c:numCache>
            </c:numRef>
          </c:val>
        </c:ser>
        <c:ser>
          <c:idx val="3"/>
          <c:order val="3"/>
          <c:tx>
            <c:strRef>
              <c:f>Sheet1!$E$1</c:f>
              <c:strCache>
                <c:ptCount val="1"/>
                <c:pt idx="0">
                  <c:v>Augsto tehnoloģiju nozares</c:v>
                </c:pt>
              </c:strCache>
            </c:strRef>
          </c:tx>
          <c:spPr>
            <a:solidFill>
              <a:srgbClr val="F79646">
                <a:lumMod val="75000"/>
              </a:srgbClr>
            </a:solidFill>
            <a:ln>
              <a:solidFill>
                <a:sysClr val="windowText" lastClr="000000"/>
              </a:solidFill>
            </a:ln>
          </c:spPr>
          <c:invertIfNegative val="0"/>
          <c:dLbls>
            <c:spPr>
              <a:noFill/>
              <a:ln w="25350">
                <a:noFill/>
              </a:ln>
            </c:spPr>
            <c:txPr>
              <a:bodyPr/>
              <a:lstStyle/>
              <a:p>
                <a:pPr>
                  <a:defRPr lang="lv-LV" sz="1048"/>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3"/>
                <c:pt idx="0">
                  <c:v>Latvija</c:v>
                </c:pt>
                <c:pt idx="1">
                  <c:v>Vācija</c:v>
                </c:pt>
                <c:pt idx="2">
                  <c:v>Zviedrija, Somija, Dānija</c:v>
                </c:pt>
              </c:strCache>
            </c:strRef>
          </c:cat>
          <c:val>
            <c:numRef>
              <c:f>Sheet1!$E$2:$E$6</c:f>
              <c:numCache>
                <c:formatCode>0%</c:formatCode>
                <c:ptCount val="3"/>
                <c:pt idx="0">
                  <c:v>7.1279040081695139E-2</c:v>
                </c:pt>
                <c:pt idx="1">
                  <c:v>0.1</c:v>
                </c:pt>
                <c:pt idx="2">
                  <c:v>0.14000000000000001</c:v>
                </c:pt>
              </c:numCache>
            </c:numRef>
          </c:val>
        </c:ser>
        <c:dLbls>
          <c:showLegendKey val="0"/>
          <c:showVal val="0"/>
          <c:showCatName val="0"/>
          <c:showSerName val="0"/>
          <c:showPercent val="0"/>
          <c:showBubbleSize val="0"/>
        </c:dLbls>
        <c:gapWidth val="20"/>
        <c:overlap val="100"/>
        <c:axId val="223989688"/>
        <c:axId val="223990080"/>
      </c:barChart>
      <c:catAx>
        <c:axId val="223989688"/>
        <c:scaling>
          <c:orientation val="minMax"/>
        </c:scaling>
        <c:delete val="0"/>
        <c:axPos val="l"/>
        <c:numFmt formatCode="General" sourceLinked="0"/>
        <c:majorTickMark val="out"/>
        <c:minorTickMark val="none"/>
        <c:tickLblPos val="nextTo"/>
        <c:txPr>
          <a:bodyPr/>
          <a:lstStyle/>
          <a:p>
            <a:pPr>
              <a:defRPr lang="lv-LV" sz="1200" b="1"/>
            </a:pPr>
            <a:endParaRPr lang="lv-LV"/>
          </a:p>
        </c:txPr>
        <c:crossAx val="223990080"/>
        <c:crosses val="autoZero"/>
        <c:auto val="1"/>
        <c:lblAlgn val="ctr"/>
        <c:lblOffset val="100"/>
        <c:noMultiLvlLbl val="0"/>
      </c:catAx>
      <c:valAx>
        <c:axId val="223990080"/>
        <c:scaling>
          <c:orientation val="minMax"/>
        </c:scaling>
        <c:delete val="0"/>
        <c:axPos val="b"/>
        <c:numFmt formatCode="0%" sourceLinked="1"/>
        <c:majorTickMark val="out"/>
        <c:minorTickMark val="none"/>
        <c:tickLblPos val="nextTo"/>
        <c:txPr>
          <a:bodyPr/>
          <a:lstStyle/>
          <a:p>
            <a:pPr>
              <a:defRPr lang="lv-LV" sz="998"/>
            </a:pPr>
            <a:endParaRPr lang="lv-LV"/>
          </a:p>
        </c:txPr>
        <c:crossAx val="223989688"/>
        <c:crosses val="autoZero"/>
        <c:crossBetween val="between"/>
      </c:valAx>
      <c:spPr>
        <a:noFill/>
        <a:ln w="25350">
          <a:noFill/>
        </a:ln>
      </c:spPr>
    </c:plotArea>
    <c:legend>
      <c:legendPos val="b"/>
      <c:layout>
        <c:manualLayout>
          <c:xMode val="edge"/>
          <c:yMode val="edge"/>
          <c:x val="1.2601458707318597E-2"/>
          <c:y val="0.83718813711401241"/>
          <c:w val="0.98652334515644691"/>
          <c:h val="0.14701884129430304"/>
        </c:manualLayout>
      </c:layout>
      <c:overlay val="0"/>
      <c:txPr>
        <a:bodyPr/>
        <a:lstStyle/>
        <a:p>
          <a:pPr>
            <a:defRPr lang="lv-LV" sz="1098" b="1"/>
          </a:pPr>
          <a:endParaRPr lang="lv-LV"/>
        </a:p>
      </c:txPr>
    </c:legend>
    <c:plotVisOnly val="1"/>
    <c:dispBlanksAs val="gap"/>
    <c:showDLblsOverMax val="0"/>
  </c:chart>
  <c:spPr>
    <a:noFill/>
    <a:ln>
      <a:noFill/>
    </a:ln>
  </c:spPr>
  <c:txPr>
    <a:bodyPr/>
    <a:lstStyle/>
    <a:p>
      <a:pPr>
        <a:defRPr>
          <a:latin typeface="Arial Narrow" pitchFamily="34" charset="0"/>
        </a:defRPr>
      </a:pPr>
      <a:endParaRPr lang="lv-LV"/>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cdr:x>
      <cdr:y>0</cdr:y>
    </cdr:from>
    <cdr:to>
      <cdr:x>0.91152</cdr:x>
      <cdr:y>0.21238</cdr:y>
    </cdr:to>
    <cdr:sp macro="" textlink="">
      <cdr:nvSpPr>
        <cdr:cNvPr id="2" name="Text Box 57"/>
        <cdr:cNvSpPr txBox="1">
          <a:spLocks xmlns:a="http://schemas.openxmlformats.org/drawingml/2006/main"/>
        </cdr:cNvSpPr>
      </cdr:nvSpPr>
      <cdr:spPr bwMode="auto">
        <a:xfrm xmlns:a="http://schemas.openxmlformats.org/drawingml/2006/main">
          <a:off x="4032448" y="0"/>
          <a:ext cx="2531226" cy="76465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rot="0" vert="horz" wrap="square" lIns="36000" tIns="0" rIns="36000" bIns="0" anchor="t" anchorCtr="0" upright="1">
          <a:noAutofit/>
        </a:bodyPr>
        <a:lstStyle xmlns:a="http://schemas.openxmlformats.org/drawingml/2006/main"/>
        <a:p xmlns:a="http://schemas.openxmlformats.org/drawingml/2006/main">
          <a:pPr algn="ctr" fontAlgn="base">
            <a:spcAft>
              <a:spcPts val="0"/>
            </a:spcAft>
          </a:pPr>
          <a:r>
            <a:rPr lang="lv-LV" sz="1200" b="1" kern="1200" dirty="0">
              <a:solidFill>
                <a:srgbClr val="C00000"/>
              </a:solidFill>
              <a:effectLst/>
              <a:latin typeface="Segoe UI" panose="020B0502040204020203" pitchFamily="34" charset="0"/>
              <a:ea typeface="Times New Roman"/>
              <a:cs typeface="Arial"/>
            </a:rPr>
            <a:t>MĒRĶA SCENĀRIJS</a:t>
          </a:r>
          <a:endParaRPr lang="lv-LV" sz="1200" dirty="0">
            <a:effectLst/>
            <a:latin typeface="Times New Roman"/>
            <a:ea typeface="Times New Roman"/>
          </a:endParaRPr>
        </a:p>
        <a:p xmlns:a="http://schemas.openxmlformats.org/drawingml/2006/main">
          <a:pPr algn="ctr" fontAlgn="base">
            <a:spcAft>
              <a:spcPts val="0"/>
            </a:spcAft>
          </a:pPr>
          <a:r>
            <a:rPr lang="lv-LV" sz="1200" kern="1200" dirty="0">
              <a:solidFill>
                <a:srgbClr val="000000"/>
              </a:solidFill>
              <a:effectLst/>
              <a:latin typeface="Segoe UI" panose="020B0502040204020203" pitchFamily="34" charset="0"/>
              <a:ea typeface="Times New Roman"/>
              <a:cs typeface="Arial"/>
            </a:rPr>
            <a:t>Latvijas ekonomikas konkurētspējas priekšrocības pamatā tiek balstītas uz tehnoloģiskiem faktoriem, ražošanas efektivitāti, inovācijām</a:t>
          </a:r>
          <a:endParaRPr lang="lv-LV" sz="1200" dirty="0">
            <a:effectLst/>
            <a:latin typeface="Times New Roman"/>
            <a:ea typeface="Times New Roman"/>
          </a:endParaRPr>
        </a:p>
      </cdr:txBody>
    </cdr:sp>
  </cdr:relSizeAnchor>
  <cdr:relSizeAnchor xmlns:cdr="http://schemas.openxmlformats.org/drawingml/2006/chartDrawing">
    <cdr:from>
      <cdr:x>0.54</cdr:x>
      <cdr:y>0.34</cdr:y>
    </cdr:from>
    <cdr:to>
      <cdr:x>0.76</cdr:x>
      <cdr:y>0.46823</cdr:y>
    </cdr:to>
    <cdr:sp macro="" textlink="">
      <cdr:nvSpPr>
        <cdr:cNvPr id="3" name="TextBox 27"/>
        <cdr:cNvSpPr txBox="1">
          <a:spLocks xmlns:a="http://schemas.openxmlformats.org/drawingml/2006/main"/>
        </cdr:cNvSpPr>
      </cdr:nvSpPr>
      <cdr:spPr>
        <a:xfrm xmlns:a="http://schemas.openxmlformats.org/drawingml/2006/main">
          <a:off x="3888432" y="1224136"/>
          <a:ext cx="1584176"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p xmlns:a="http://schemas.openxmlformats.org/drawingml/2006/main">
          <a:pPr algn="ctr" fontAlgn="base">
            <a:spcAft>
              <a:spcPts val="0"/>
            </a:spcAft>
          </a:pPr>
          <a:r>
            <a:rPr lang="lv-LV" sz="1200" kern="1200" dirty="0" smtClean="0">
              <a:solidFill>
                <a:srgbClr val="C00000"/>
              </a:solidFill>
              <a:effectLst/>
              <a:latin typeface="Segoe UI" panose="020B0502040204020203" pitchFamily="34" charset="0"/>
              <a:ea typeface="Segoe UI" panose="020B0502040204020203" pitchFamily="34" charset="0"/>
              <a:cs typeface="Segoe UI" panose="020B0502040204020203" pitchFamily="34" charset="0"/>
            </a:rPr>
            <a:t>2017.-2022.gadā</a:t>
          </a:r>
          <a:endParaRPr lang="lv-LV" sz="1200" dirty="0" smtClean="0">
            <a:effectLst/>
            <a:latin typeface="Times New Roman"/>
            <a:ea typeface="Times New Roman"/>
          </a:endParaRPr>
        </a:p>
        <a:p xmlns:a="http://schemas.openxmlformats.org/drawingml/2006/main">
          <a:pPr algn="ctr" fontAlgn="base">
            <a:spcAft>
              <a:spcPts val="0"/>
            </a:spcAft>
          </a:pPr>
          <a:r>
            <a:rPr lang="lv-LV" sz="1200" kern="1200" dirty="0" smtClean="0">
              <a:solidFill>
                <a:srgbClr val="C00000"/>
              </a:solidFill>
              <a:effectLst/>
              <a:latin typeface="Segoe UI" panose="020B0502040204020203" pitchFamily="34" charset="0"/>
              <a:ea typeface="Segoe UI" panose="020B0502040204020203" pitchFamily="34" charset="0"/>
              <a:cs typeface="Segoe UI" panose="020B0502040204020203" pitchFamily="34" charset="0"/>
            </a:rPr>
            <a:t>IKP </a:t>
          </a:r>
          <a:r>
            <a:rPr lang="lv-LV" sz="1200" kern="1200" dirty="0" smtClean="0">
              <a:solidFill>
                <a:srgbClr val="C00000"/>
              </a:solidFill>
              <a:effectLst/>
              <a:latin typeface="Segoe UI" panose="020B0502040204020203" pitchFamily="34" charset="0"/>
              <a:ea typeface="Segoe UI" panose="020B0502040204020203" pitchFamily="34" charset="0"/>
              <a:cs typeface="Arial"/>
            </a:rPr>
            <a:t>↑</a:t>
          </a:r>
          <a:r>
            <a:rPr lang="lv-LV" sz="1200" kern="1200" dirty="0" smtClean="0">
              <a:solidFill>
                <a:srgbClr val="C00000"/>
              </a:solidFill>
              <a:effectLst/>
              <a:latin typeface="Segoe UI" panose="020B0502040204020203" pitchFamily="34" charset="0"/>
              <a:ea typeface="Segoe UI" panose="020B0502040204020203" pitchFamily="34" charset="0"/>
              <a:cs typeface="Segoe UI" panose="020B0502040204020203" pitchFamily="34" charset="0"/>
            </a:rPr>
            <a:t> vidēji 5% gadā</a:t>
          </a:r>
          <a:endParaRPr lang="lv-LV" sz="1200" dirty="0">
            <a:effectLst/>
            <a:latin typeface="Times New Roman"/>
            <a:ea typeface="Times New Roman"/>
          </a:endParaRPr>
        </a:p>
      </cdr:txBody>
    </cdr:sp>
  </cdr:relSizeAnchor>
  <cdr:relSizeAnchor xmlns:cdr="http://schemas.openxmlformats.org/drawingml/2006/chartDrawing">
    <cdr:from>
      <cdr:x>0.57495</cdr:x>
      <cdr:y>0.66</cdr:y>
    </cdr:from>
    <cdr:to>
      <cdr:x>0.99614</cdr:x>
      <cdr:y>0.89539</cdr:y>
    </cdr:to>
    <cdr:sp macro="" textlink="">
      <cdr:nvSpPr>
        <cdr:cNvPr id="5" name="Text Box 59"/>
        <cdr:cNvSpPr txBox="1">
          <a:spLocks xmlns:a="http://schemas.openxmlformats.org/drawingml/2006/main"/>
        </cdr:cNvSpPr>
      </cdr:nvSpPr>
      <cdr:spPr bwMode="auto">
        <a:xfrm xmlns:a="http://schemas.openxmlformats.org/drawingml/2006/main">
          <a:off x="4140064" y="2376264"/>
          <a:ext cx="3032905" cy="84749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rot="0" vert="horz" wrap="square" lIns="36000" tIns="0" rIns="36000" bIns="0" anchor="t" anchorCtr="0" upright="1">
          <a:noAutofit/>
        </a:bodyPr>
        <a:lstStyle xmlns:a="http://schemas.openxmlformats.org/drawingml/2006/main"/>
        <a:p xmlns:a="http://schemas.openxmlformats.org/drawingml/2006/main">
          <a:pPr algn="ctr" fontAlgn="base">
            <a:lnSpc>
              <a:spcPct val="115000"/>
            </a:lnSpc>
            <a:spcAft>
              <a:spcPts val="0"/>
            </a:spcAft>
          </a:pPr>
          <a:r>
            <a:rPr lang="lv-LV" sz="1200" b="1" kern="1200" dirty="0">
              <a:solidFill>
                <a:srgbClr val="1F497D"/>
              </a:solidFill>
              <a:effectLst/>
              <a:latin typeface="Segoe UI" panose="020B0502040204020203" pitchFamily="34" charset="0"/>
              <a:ea typeface="Segoe UI" panose="020B0502040204020203" pitchFamily="34" charset="0"/>
              <a:cs typeface="Arial"/>
            </a:rPr>
            <a:t>TRENDA SCENĀRIJS</a:t>
          </a:r>
          <a:endParaRPr lang="lv-LV" sz="1200" dirty="0">
            <a:effectLst/>
            <a:latin typeface="Segoe UI" panose="020B0502040204020203" pitchFamily="34" charset="0"/>
            <a:ea typeface="Segoe UI" panose="020B0502040204020203" pitchFamily="34" charset="0"/>
            <a:cs typeface="Times New Roman"/>
          </a:endParaRPr>
        </a:p>
        <a:p xmlns:a="http://schemas.openxmlformats.org/drawingml/2006/main">
          <a:pPr algn="ctr" fontAlgn="base">
            <a:lnSpc>
              <a:spcPct val="115000"/>
            </a:lnSpc>
            <a:spcAft>
              <a:spcPts val="0"/>
            </a:spcAft>
          </a:pPr>
          <a:r>
            <a:rPr lang="lv-LV" sz="1200" kern="1200" dirty="0">
              <a:solidFill>
                <a:srgbClr val="000000"/>
              </a:solidFill>
              <a:effectLst/>
              <a:latin typeface="Segoe UI" panose="020B0502040204020203" pitchFamily="34" charset="0"/>
              <a:ea typeface="Segoe UI" panose="020B0502040204020203" pitchFamily="34" charset="0"/>
              <a:cs typeface="Arial"/>
            </a:rPr>
            <a:t>Jaunu konkurētspējas priekšrocību trūkums kavē eksporta izaugsmi. Izaugsmi balsta lēni augošs iekšzemes pieprasījums</a:t>
          </a:r>
          <a:endParaRPr lang="lv-LV" sz="1200" dirty="0">
            <a:effectLst/>
            <a:latin typeface="Segoe UI" panose="020B0502040204020203" pitchFamily="34" charset="0"/>
            <a:ea typeface="Segoe UI" panose="020B0502040204020203" pitchFamily="34" charset="0"/>
            <a:cs typeface="Times New Roman"/>
          </a:endParaRPr>
        </a:p>
      </cdr:txBody>
    </cdr:sp>
  </cdr:relSizeAnchor>
  <cdr:relSizeAnchor xmlns:cdr="http://schemas.openxmlformats.org/drawingml/2006/chartDrawing">
    <cdr:from>
      <cdr:x>0.8</cdr:x>
      <cdr:y>0.48</cdr:y>
    </cdr:from>
    <cdr:to>
      <cdr:x>0.99</cdr:x>
      <cdr:y>0.62361</cdr:y>
    </cdr:to>
    <cdr:sp macro="" textlink="">
      <cdr:nvSpPr>
        <cdr:cNvPr id="6" name="TextBox 27"/>
        <cdr:cNvSpPr txBox="1">
          <a:spLocks xmlns:a="http://schemas.openxmlformats.org/drawingml/2006/main"/>
        </cdr:cNvSpPr>
      </cdr:nvSpPr>
      <cdr:spPr>
        <a:xfrm xmlns:a="http://schemas.openxmlformats.org/drawingml/2006/main">
          <a:off x="5760640" y="1728192"/>
          <a:ext cx="1368152" cy="5170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p xmlns:a="http://schemas.openxmlformats.org/drawingml/2006/main">
          <a:pPr algn="ctr" fontAlgn="base">
            <a:lnSpc>
              <a:spcPct val="115000"/>
            </a:lnSpc>
            <a:spcAft>
              <a:spcPts val="0"/>
            </a:spcAft>
          </a:pPr>
          <a:r>
            <a:rPr lang="lv-LV" sz="1200" kern="1200" dirty="0">
              <a:solidFill>
                <a:srgbClr val="1F497D"/>
              </a:solidFill>
              <a:effectLst/>
              <a:latin typeface="Segoe UI" panose="020B0502040204020203" pitchFamily="34" charset="0"/>
              <a:ea typeface="Segoe UI" panose="020B0502040204020203" pitchFamily="34" charset="0"/>
              <a:cs typeface="Segoe UI" panose="020B0502040204020203" pitchFamily="34" charset="0"/>
            </a:rPr>
            <a:t>2017.-</a:t>
          </a:r>
          <a:r>
            <a:rPr lang="lv-LV" sz="1200" kern="1200" dirty="0" smtClean="0">
              <a:solidFill>
                <a:srgbClr val="1F497D"/>
              </a:solidFill>
              <a:effectLst/>
              <a:latin typeface="Segoe UI" panose="020B0502040204020203" pitchFamily="34" charset="0"/>
              <a:ea typeface="Segoe UI" panose="020B0502040204020203" pitchFamily="34" charset="0"/>
              <a:cs typeface="Segoe UI" panose="020B0502040204020203" pitchFamily="34" charset="0"/>
            </a:rPr>
            <a:t>2022.gadā </a:t>
          </a:r>
          <a:r>
            <a:rPr lang="lv-LV" sz="1200" kern="1200" dirty="0">
              <a:solidFill>
                <a:srgbClr val="1F497D"/>
              </a:solidFill>
              <a:effectLst/>
              <a:latin typeface="Segoe UI" panose="020B0502040204020203" pitchFamily="34" charset="0"/>
              <a:ea typeface="Segoe UI" panose="020B0502040204020203" pitchFamily="34" charset="0"/>
              <a:cs typeface="Segoe UI" panose="020B0502040204020203" pitchFamily="34" charset="0"/>
            </a:rPr>
            <a:t>IKP </a:t>
          </a:r>
          <a:r>
            <a:rPr lang="lv-LV" sz="1200" kern="1200" dirty="0">
              <a:solidFill>
                <a:srgbClr val="1F497D"/>
              </a:solidFill>
              <a:effectLst/>
              <a:latin typeface="Segoe UI" panose="020B0502040204020203" pitchFamily="34" charset="0"/>
              <a:ea typeface="Segoe UI" panose="020B0502040204020203" pitchFamily="34" charset="0"/>
              <a:cs typeface="Arial"/>
            </a:rPr>
            <a:t>↑</a:t>
          </a:r>
          <a:r>
            <a:rPr lang="lv-LV" sz="1200" kern="1200" dirty="0">
              <a:solidFill>
                <a:srgbClr val="1F497D"/>
              </a:solidFill>
              <a:effectLst/>
              <a:latin typeface="Segoe UI" panose="020B0502040204020203" pitchFamily="34" charset="0"/>
              <a:ea typeface="Segoe UI" panose="020B0502040204020203" pitchFamily="34" charset="0"/>
              <a:cs typeface="Segoe UI" panose="020B0502040204020203" pitchFamily="34" charset="0"/>
            </a:rPr>
            <a:t> vidēji 2,3%</a:t>
          </a:r>
          <a:endParaRPr lang="lv-LV" sz="1200" dirty="0">
            <a:effectLst/>
            <a:latin typeface="Segoe UI" panose="020B0502040204020203" pitchFamily="34" charset="0"/>
            <a:ea typeface="Segoe UI" panose="020B0502040204020203" pitchFamily="34" charset="0"/>
            <a:cs typeface="Times New Roman"/>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0.1653</cdr:x>
      <cdr:y>0.25993</cdr:y>
    </cdr:from>
    <cdr:to>
      <cdr:x>0.32596</cdr:x>
      <cdr:y>0.3504</cdr:y>
    </cdr:to>
    <cdr:sp macro="" textlink="">
      <cdr:nvSpPr>
        <cdr:cNvPr id="2" name="TextBox 1"/>
        <cdr:cNvSpPr txBox="1"/>
      </cdr:nvSpPr>
      <cdr:spPr>
        <a:xfrm xmlns:a="http://schemas.openxmlformats.org/drawingml/2006/main">
          <a:off x="702169" y="1200796"/>
          <a:ext cx="682452" cy="4179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lv-LV" sz="1400" b="1" dirty="0" smtClean="0">
              <a:latin typeface="Arial Narrow" panose="020B0606020202030204" pitchFamily="34" charset="0"/>
            </a:rPr>
            <a:t>59,6</a:t>
          </a:r>
          <a:endParaRPr lang="lv-LV" sz="1400" b="1" dirty="0">
            <a:latin typeface="Arial Narrow" panose="020B0606020202030204" pitchFamily="34" charset="0"/>
          </a:endParaRPr>
        </a:p>
      </cdr:txBody>
    </cdr:sp>
  </cdr:relSizeAnchor>
  <cdr:relSizeAnchor xmlns:cdr="http://schemas.openxmlformats.org/drawingml/2006/chartDrawing">
    <cdr:from>
      <cdr:x>0.45703</cdr:x>
      <cdr:y>0.09728</cdr:y>
    </cdr:from>
    <cdr:to>
      <cdr:x>0.60443</cdr:x>
      <cdr:y>0.19205</cdr:y>
    </cdr:to>
    <cdr:sp macro="" textlink="">
      <cdr:nvSpPr>
        <cdr:cNvPr id="3" name="TextBox 2"/>
        <cdr:cNvSpPr txBox="1"/>
      </cdr:nvSpPr>
      <cdr:spPr>
        <a:xfrm xmlns:a="http://schemas.openxmlformats.org/drawingml/2006/main">
          <a:off x="1941383" y="449393"/>
          <a:ext cx="626126" cy="4378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lv-LV" sz="1400" b="1" dirty="0" smtClean="0">
              <a:latin typeface="Arial Narrow" panose="020B0606020202030204" pitchFamily="34" charset="0"/>
            </a:rPr>
            <a:t>80,1</a:t>
          </a:r>
          <a:endParaRPr lang="lv-LV" sz="1400" b="1" dirty="0">
            <a:latin typeface="Arial Narrow" panose="020B0606020202030204" pitchFamily="34" charset="0"/>
          </a:endParaRPr>
        </a:p>
      </cdr:txBody>
    </cdr:sp>
  </cdr:relSizeAnchor>
  <cdr:relSizeAnchor xmlns:cdr="http://schemas.openxmlformats.org/drawingml/2006/chartDrawing">
    <cdr:from>
      <cdr:x>0.74521</cdr:x>
      <cdr:y>0.07209</cdr:y>
    </cdr:from>
    <cdr:to>
      <cdr:x>0.8926</cdr:x>
      <cdr:y>0.16146</cdr:y>
    </cdr:to>
    <cdr:sp macro="" textlink="">
      <cdr:nvSpPr>
        <cdr:cNvPr id="4" name="TextBox 3"/>
        <cdr:cNvSpPr txBox="1"/>
      </cdr:nvSpPr>
      <cdr:spPr>
        <a:xfrm xmlns:a="http://schemas.openxmlformats.org/drawingml/2006/main">
          <a:off x="3165490" y="333015"/>
          <a:ext cx="626084" cy="4128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lv-LV" sz="1400" b="1" dirty="0" smtClean="0">
              <a:latin typeface="Arial Narrow" panose="020B0606020202030204" pitchFamily="34" charset="0"/>
            </a:rPr>
            <a:t>82,2</a:t>
          </a:r>
          <a:endParaRPr lang="lv-LV" sz="1400" b="1" dirty="0">
            <a:latin typeface="Arial Narrow" panose="020B0606020202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0.35726</cdr:x>
      <cdr:y>0.4129</cdr:y>
    </cdr:from>
    <cdr:to>
      <cdr:x>0.73467</cdr:x>
      <cdr:y>0.83165</cdr:y>
    </cdr:to>
    <cdr:sp macro="" textlink="">
      <cdr:nvSpPr>
        <cdr:cNvPr id="2" name="Oval 1"/>
        <cdr:cNvSpPr/>
      </cdr:nvSpPr>
      <cdr:spPr>
        <a:xfrm xmlns:a="http://schemas.openxmlformats.org/drawingml/2006/main">
          <a:off x="1286148" y="1337792"/>
          <a:ext cx="1358676" cy="1356749"/>
        </a:xfrm>
        <a:prstGeom xmlns:a="http://schemas.openxmlformats.org/drawingml/2006/main" prst="ellipse">
          <a:avLst/>
        </a:prstGeom>
        <a:noFill xmlns:a="http://schemas.openxmlformats.org/drawingml/2006/main"/>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lv-LV"/>
        </a:p>
      </cdr:txBody>
    </cdr:sp>
  </cdr:relSizeAnchor>
  <cdr:relSizeAnchor xmlns:cdr="http://schemas.openxmlformats.org/drawingml/2006/chartDrawing">
    <cdr:from>
      <cdr:x>0.74862</cdr:x>
      <cdr:y>0.38356</cdr:y>
    </cdr:from>
    <cdr:to>
      <cdr:x>0.97286</cdr:x>
      <cdr:y>0.61644</cdr:y>
    </cdr:to>
    <cdr:sp macro="" textlink="">
      <cdr:nvSpPr>
        <cdr:cNvPr id="4" name="Oval 3"/>
        <cdr:cNvSpPr/>
      </cdr:nvSpPr>
      <cdr:spPr>
        <a:xfrm xmlns:a="http://schemas.openxmlformats.org/drawingml/2006/main">
          <a:off x="5961984" y="1430973"/>
          <a:ext cx="1785836" cy="868782"/>
        </a:xfrm>
        <a:prstGeom xmlns:a="http://schemas.openxmlformats.org/drawingml/2006/main" prst="ellipse">
          <a:avLst/>
        </a:prstGeom>
        <a:noFill xmlns:a="http://schemas.openxmlformats.org/drawingml/2006/main"/>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712" cy="494028"/>
          </a:xfrm>
          <a:prstGeom prst="rect">
            <a:avLst/>
          </a:prstGeom>
        </p:spPr>
        <p:txBody>
          <a:bodyPr vert="horz" lIns="91129" tIns="45564" rIns="91129" bIns="45564" rtlCol="0"/>
          <a:lstStyle>
            <a:lvl1pPr algn="l" eaLnBrk="1" hangingPunct="1">
              <a:defRPr sz="1200">
                <a:cs typeface="Arial" charset="0"/>
              </a:defRPr>
            </a:lvl1pPr>
          </a:lstStyle>
          <a:p>
            <a:pPr>
              <a:defRPr/>
            </a:pPr>
            <a:endParaRPr lang="lv-LV"/>
          </a:p>
        </p:txBody>
      </p:sp>
      <p:sp>
        <p:nvSpPr>
          <p:cNvPr id="3" name="Date Placeholder 2"/>
          <p:cNvSpPr>
            <a:spLocks noGrp="1"/>
          </p:cNvSpPr>
          <p:nvPr>
            <p:ph type="dt" sz="quarter" idx="1"/>
          </p:nvPr>
        </p:nvSpPr>
        <p:spPr>
          <a:xfrm>
            <a:off x="3850375" y="0"/>
            <a:ext cx="2945712" cy="494028"/>
          </a:xfrm>
          <a:prstGeom prst="rect">
            <a:avLst/>
          </a:prstGeom>
        </p:spPr>
        <p:txBody>
          <a:bodyPr vert="horz" lIns="91129" tIns="45564" rIns="91129" bIns="45564" rtlCol="0"/>
          <a:lstStyle>
            <a:lvl1pPr algn="r" eaLnBrk="1" hangingPunct="1">
              <a:defRPr sz="1200">
                <a:cs typeface="Arial" charset="0"/>
              </a:defRPr>
            </a:lvl1pPr>
          </a:lstStyle>
          <a:p>
            <a:pPr>
              <a:defRPr/>
            </a:pPr>
            <a:fld id="{914FDB8D-62DC-4824-AC14-58B129698565}" type="datetimeFigureOut">
              <a:rPr lang="lv-LV"/>
              <a:pPr>
                <a:defRPr/>
              </a:pPr>
              <a:t>25.01.2017</a:t>
            </a:fld>
            <a:endParaRPr lang="lv-LV"/>
          </a:p>
        </p:txBody>
      </p:sp>
      <p:sp>
        <p:nvSpPr>
          <p:cNvPr id="4" name="Footer Placeholder 3"/>
          <p:cNvSpPr>
            <a:spLocks noGrp="1"/>
          </p:cNvSpPr>
          <p:nvPr>
            <p:ph type="ftr" sz="quarter" idx="2"/>
          </p:nvPr>
        </p:nvSpPr>
        <p:spPr>
          <a:xfrm>
            <a:off x="0" y="9377058"/>
            <a:ext cx="2945712" cy="494027"/>
          </a:xfrm>
          <a:prstGeom prst="rect">
            <a:avLst/>
          </a:prstGeom>
        </p:spPr>
        <p:txBody>
          <a:bodyPr vert="horz" lIns="91129" tIns="45564" rIns="91129" bIns="45564" rtlCol="0" anchor="b"/>
          <a:lstStyle>
            <a:lvl1pPr algn="l" eaLnBrk="1" hangingPunct="1">
              <a:defRPr sz="1200">
                <a:cs typeface="Arial" charset="0"/>
              </a:defRPr>
            </a:lvl1pPr>
          </a:lstStyle>
          <a:p>
            <a:pPr>
              <a:defRPr/>
            </a:pPr>
            <a:endParaRPr lang="lv-LV"/>
          </a:p>
        </p:txBody>
      </p:sp>
      <p:sp>
        <p:nvSpPr>
          <p:cNvPr id="5" name="Slide Number Placeholder 4"/>
          <p:cNvSpPr>
            <a:spLocks noGrp="1"/>
          </p:cNvSpPr>
          <p:nvPr>
            <p:ph type="sldNum" sz="quarter" idx="3"/>
          </p:nvPr>
        </p:nvSpPr>
        <p:spPr>
          <a:xfrm>
            <a:off x="3850375" y="9377058"/>
            <a:ext cx="2945712" cy="494027"/>
          </a:xfrm>
          <a:prstGeom prst="rect">
            <a:avLst/>
          </a:prstGeom>
        </p:spPr>
        <p:txBody>
          <a:bodyPr vert="horz" wrap="square" lIns="91129" tIns="45564" rIns="91129" bIns="45564" numCol="1" anchor="b" anchorCtr="0" compatLnSpc="1">
            <a:prstTxWarp prst="textNoShape">
              <a:avLst/>
            </a:prstTxWarp>
          </a:bodyPr>
          <a:lstStyle>
            <a:lvl1pPr algn="r" eaLnBrk="1" hangingPunct="1">
              <a:defRPr sz="1200"/>
            </a:lvl1pPr>
          </a:lstStyle>
          <a:p>
            <a:pPr>
              <a:defRPr/>
            </a:pPr>
            <a:fld id="{A0A98C32-86C6-4F53-A993-7D79AF7BDC38}" type="slidenum">
              <a:rPr lang="lv-LV" altLang="lv-LV"/>
              <a:pPr>
                <a:defRPr/>
              </a:pPr>
              <a:t>‹#›</a:t>
            </a:fld>
            <a:endParaRPr lang="lv-LV" altLang="lv-LV"/>
          </a:p>
        </p:txBody>
      </p:sp>
    </p:spTree>
    <p:extLst>
      <p:ext uri="{BB962C8B-B14F-4D97-AF65-F5344CB8AC3E}">
        <p14:creationId xmlns:p14="http://schemas.microsoft.com/office/powerpoint/2010/main" val="1361879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712" cy="494028"/>
          </a:xfrm>
          <a:prstGeom prst="rect">
            <a:avLst/>
          </a:prstGeom>
        </p:spPr>
        <p:txBody>
          <a:bodyPr vert="horz" lIns="91129" tIns="45564" rIns="91129" bIns="45564" rtlCol="0"/>
          <a:lstStyle>
            <a:lvl1pPr algn="l" defTabSz="936380"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50375" y="0"/>
            <a:ext cx="2945712" cy="494028"/>
          </a:xfrm>
          <a:prstGeom prst="rect">
            <a:avLst/>
          </a:prstGeom>
        </p:spPr>
        <p:txBody>
          <a:bodyPr vert="horz" lIns="91129" tIns="45564" rIns="91129" bIns="45564" rtlCol="0"/>
          <a:lstStyle>
            <a:lvl1pPr algn="r" defTabSz="936380" eaLnBrk="1" fontAlgn="auto" hangingPunct="1">
              <a:spcBef>
                <a:spcPts val="0"/>
              </a:spcBef>
              <a:spcAft>
                <a:spcPts val="0"/>
              </a:spcAft>
              <a:defRPr sz="1200">
                <a:latin typeface="+mn-lt"/>
                <a:cs typeface="+mn-cs"/>
              </a:defRPr>
            </a:lvl1pPr>
          </a:lstStyle>
          <a:p>
            <a:pPr>
              <a:defRPr/>
            </a:pPr>
            <a:fld id="{3C9AFDB9-9453-4CC2-A8B3-A5F8F56AD7EC}" type="datetimeFigureOut">
              <a:rPr lang="lv-LV"/>
              <a:pPr>
                <a:defRPr/>
              </a:pPr>
              <a:t>25.01.2017</a:t>
            </a:fld>
            <a:endParaRPr lang="lv-LV"/>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129" tIns="45564" rIns="91129" bIns="45564" rtlCol="0" anchor="ctr"/>
          <a:lstStyle/>
          <a:p>
            <a:pPr lvl="0"/>
            <a:endParaRPr lang="lv-LV" noProof="0"/>
          </a:p>
        </p:txBody>
      </p:sp>
      <p:sp>
        <p:nvSpPr>
          <p:cNvPr id="5" name="Notes Placeholder 4"/>
          <p:cNvSpPr>
            <a:spLocks noGrp="1"/>
          </p:cNvSpPr>
          <p:nvPr>
            <p:ph type="body" sz="quarter" idx="3"/>
          </p:nvPr>
        </p:nvSpPr>
        <p:spPr>
          <a:xfrm>
            <a:off x="679292" y="4689318"/>
            <a:ext cx="5439092" cy="4443092"/>
          </a:xfrm>
          <a:prstGeom prst="rect">
            <a:avLst/>
          </a:prstGeom>
        </p:spPr>
        <p:txBody>
          <a:bodyPr vert="horz" lIns="91129" tIns="45564" rIns="91129" bIns="4556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9377058"/>
            <a:ext cx="2945712" cy="494027"/>
          </a:xfrm>
          <a:prstGeom prst="rect">
            <a:avLst/>
          </a:prstGeom>
        </p:spPr>
        <p:txBody>
          <a:bodyPr vert="horz" lIns="91129" tIns="45564" rIns="91129" bIns="45564" rtlCol="0" anchor="b"/>
          <a:lstStyle>
            <a:lvl1pPr algn="l" defTabSz="936380"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50375" y="9377058"/>
            <a:ext cx="2945712" cy="494027"/>
          </a:xfrm>
          <a:prstGeom prst="rect">
            <a:avLst/>
          </a:prstGeom>
        </p:spPr>
        <p:txBody>
          <a:bodyPr vert="horz" wrap="square" lIns="91129" tIns="45564" rIns="91129" bIns="4556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BD0E7A8-634C-47FC-A9BD-2179D00B7CE1}" type="slidenum">
              <a:rPr lang="lv-LV" altLang="lv-LV"/>
              <a:pPr>
                <a:defRPr/>
              </a:pPr>
              <a:t>‹#›</a:t>
            </a:fld>
            <a:endParaRPr lang="lv-LV" altLang="lv-LV"/>
          </a:p>
        </p:txBody>
      </p:sp>
    </p:spTree>
    <p:extLst>
      <p:ext uri="{BB962C8B-B14F-4D97-AF65-F5344CB8AC3E}">
        <p14:creationId xmlns:p14="http://schemas.microsoft.com/office/powerpoint/2010/main" val="3227539040"/>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ABD0E7A8-634C-47FC-A9BD-2179D00B7CE1}" type="slidenum">
              <a:rPr lang="lv-LV" altLang="lv-LV" smtClean="0"/>
              <a:pPr>
                <a:defRPr/>
              </a:pPr>
              <a:t>1</a:t>
            </a:fld>
            <a:endParaRPr lang="lv-LV" altLang="lv-LV"/>
          </a:p>
        </p:txBody>
      </p:sp>
    </p:spTree>
    <p:extLst>
      <p:ext uri="{BB962C8B-B14F-4D97-AF65-F5344CB8AC3E}">
        <p14:creationId xmlns:p14="http://schemas.microsoft.com/office/powerpoint/2010/main" val="4023690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ABD0E7A8-634C-47FC-A9BD-2179D00B7CE1}" type="slidenum">
              <a:rPr lang="lv-LV" altLang="lv-LV" smtClean="0"/>
              <a:pPr>
                <a:defRPr/>
              </a:pPr>
              <a:t>16</a:t>
            </a:fld>
            <a:endParaRPr lang="lv-LV" altLang="lv-LV"/>
          </a:p>
        </p:txBody>
      </p:sp>
    </p:spTree>
    <p:extLst>
      <p:ext uri="{BB962C8B-B14F-4D97-AF65-F5344CB8AC3E}">
        <p14:creationId xmlns:p14="http://schemas.microsoft.com/office/powerpoint/2010/main" val="2943782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Pēdējos 5 gadus Latvijas tautsaimniecības produktivitāte rēķināta kā pievienotā vērtība faktiskajās cenās uz vienu nodarbināto  ir bijusi vien 43% līmenī no vidējā ES rādītāja. Tas nozīmē, ka produktivitāte Latvijā pēdējos gados ir augusi tikpat strauji kā vidēji ES, taču darbaspēka izmaksas ir augšas straujāk. Turpmāks darbaspēka izmaksu pieaugums ir neizbēgams atvērta darba tirgus apstākļos, tādēļ, lai uzņēmumi būtu starptautiski konkurētspējīgi, jau tuvāko 3 gadu laikā Latvijas produktivitātes līmenim ir jāsasniedz vismaz puse no ES vidējā rādītāja.</a:t>
            </a:r>
          </a:p>
        </p:txBody>
      </p:sp>
      <p:sp>
        <p:nvSpPr>
          <p:cNvPr id="4" name="Slide Number Placeholder 3"/>
          <p:cNvSpPr>
            <a:spLocks noGrp="1"/>
          </p:cNvSpPr>
          <p:nvPr>
            <p:ph type="sldNum" sz="quarter" idx="10"/>
          </p:nvPr>
        </p:nvSpPr>
        <p:spPr/>
        <p:txBody>
          <a:bodyPr/>
          <a:lstStyle/>
          <a:p>
            <a:fld id="{D008BFF6-12D1-4172-8F2A-6BA8F0D25C73}" type="slidenum">
              <a:rPr lang="lv-LV" altLang="lv-LV" smtClean="0">
                <a:solidFill>
                  <a:prstClr val="black"/>
                </a:solidFill>
              </a:rPr>
              <a:pPr/>
              <a:t>17</a:t>
            </a:fld>
            <a:endParaRPr lang="lv-LV" altLang="lv-LV">
              <a:solidFill>
                <a:prstClr val="black"/>
              </a:solidFill>
            </a:endParaRPr>
          </a:p>
        </p:txBody>
      </p:sp>
    </p:spTree>
    <p:extLst>
      <p:ext uri="{BB962C8B-B14F-4D97-AF65-F5344CB8AC3E}">
        <p14:creationId xmlns:p14="http://schemas.microsoft.com/office/powerpoint/2010/main" val="1945805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Ekonomikas izaugsme sākas uzņēmumu līmenī un pamatā tās ir investīcijas. Bez pozitīvas investīciju dinamikas mēs nevaram cerēt uz straujāku izaugsmi. Pie tam investīcijām ir jāaug gan tehnoloģijās un iekārtās, gan intelektuālajā kapitālā un zināšanās. Kopš 2010.gada investīciju pieaugums bija tikai vidēji par 2,5% ik gadu. Tas ir nepietiekami. Vidējā termiņā investīcijām jāaug vismaz pusotru reizi straujāk nekā iekšzemes kopproduktam.</a:t>
            </a:r>
          </a:p>
        </p:txBody>
      </p:sp>
      <p:sp>
        <p:nvSpPr>
          <p:cNvPr id="4" name="Slide Number Placeholder 3"/>
          <p:cNvSpPr>
            <a:spLocks noGrp="1"/>
          </p:cNvSpPr>
          <p:nvPr>
            <p:ph type="sldNum" sz="quarter" idx="10"/>
          </p:nvPr>
        </p:nvSpPr>
        <p:spPr/>
        <p:txBody>
          <a:bodyPr/>
          <a:lstStyle/>
          <a:p>
            <a:fld id="{D008BFF6-12D1-4172-8F2A-6BA8F0D25C73}" type="slidenum">
              <a:rPr lang="lv-LV" altLang="lv-LV" smtClean="0">
                <a:solidFill>
                  <a:prstClr val="black"/>
                </a:solidFill>
              </a:rPr>
              <a:pPr/>
              <a:t>18</a:t>
            </a:fld>
            <a:endParaRPr lang="lv-LV" altLang="lv-LV">
              <a:solidFill>
                <a:prstClr val="black"/>
              </a:solidFill>
            </a:endParaRPr>
          </a:p>
        </p:txBody>
      </p:sp>
    </p:spTree>
    <p:extLst>
      <p:ext uri="{BB962C8B-B14F-4D97-AF65-F5344CB8AC3E}">
        <p14:creationId xmlns:p14="http://schemas.microsoft.com/office/powerpoint/2010/main" val="3425770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087460B-E8D7-4E9B-A2CA-06B3127A0D81}" type="slidenum">
              <a:rPr lang="lv-LV" smtClean="0"/>
              <a:t>20</a:t>
            </a:fld>
            <a:endParaRPr lang="lv-LV"/>
          </a:p>
        </p:txBody>
      </p:sp>
    </p:spTree>
    <p:extLst>
      <p:ext uri="{BB962C8B-B14F-4D97-AF65-F5344CB8AC3E}">
        <p14:creationId xmlns:p14="http://schemas.microsoft.com/office/powerpoint/2010/main" val="1847395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087460B-E8D7-4E9B-A2CA-06B3127A0D81}" type="slidenum">
              <a:rPr lang="lv-LV" smtClean="0"/>
              <a:t>21</a:t>
            </a:fld>
            <a:endParaRPr lang="lv-LV"/>
          </a:p>
        </p:txBody>
      </p:sp>
    </p:spTree>
    <p:extLst>
      <p:ext uri="{BB962C8B-B14F-4D97-AF65-F5344CB8AC3E}">
        <p14:creationId xmlns:p14="http://schemas.microsoft.com/office/powerpoint/2010/main" val="459407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82F7E48-128D-4610-A572-33D413FF5970}" type="slidenum">
              <a:rPr lang="lv-LV" altLang="lv-LV"/>
              <a:pPr/>
              <a:t>28</a:t>
            </a:fld>
            <a:endParaRPr lang="lv-LV" altLang="lv-LV"/>
          </a:p>
        </p:txBody>
      </p:sp>
    </p:spTree>
    <p:extLst>
      <p:ext uri="{BB962C8B-B14F-4D97-AF65-F5344CB8AC3E}">
        <p14:creationId xmlns:p14="http://schemas.microsoft.com/office/powerpoint/2010/main" val="2823431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dirty="0"/>
              <a:t>Lai sasniegtu 5% IKP izaugsmi, ir nepieciešams </a:t>
            </a:r>
            <a:r>
              <a:rPr lang="lv-LV" b="1" dirty="0"/>
              <a:t>ilgtspējīgs un ilgtermiņa izaugsmes modelis</a:t>
            </a:r>
            <a:r>
              <a:rPr lang="lv-LV" dirty="0"/>
              <a:t>, kurš balstās uz:  </a:t>
            </a:r>
          </a:p>
          <a:p>
            <a:pPr marL="170833" indent="-170833">
              <a:buFont typeface="Arial" panose="020B0604020202020204" pitchFamily="34" charset="0"/>
              <a:buChar char="•"/>
            </a:pPr>
            <a:r>
              <a:rPr lang="lv-LV" b="1" dirty="0"/>
              <a:t>Līdzsvarotu izaugsmi</a:t>
            </a:r>
            <a:r>
              <a:rPr lang="lv-LV" dirty="0"/>
              <a:t>;</a:t>
            </a:r>
          </a:p>
          <a:p>
            <a:pPr marL="170833" indent="-170833">
              <a:buFont typeface="Arial" panose="020B0604020202020204" pitchFamily="34" charset="0"/>
              <a:buChar char="•"/>
            </a:pPr>
            <a:r>
              <a:rPr lang="lv-LV" dirty="0"/>
              <a:t>Iekšējo resursu pārdali attīstības </a:t>
            </a:r>
            <a:r>
              <a:rPr lang="lv-LV" b="1" dirty="0"/>
              <a:t>nozarēm ar augstāku pievienoto vērtību </a:t>
            </a:r>
            <a:r>
              <a:rPr lang="lv-LV" dirty="0"/>
              <a:t>un kvalitatīvu </a:t>
            </a:r>
            <a:r>
              <a:rPr lang="lv-LV" b="1" dirty="0"/>
              <a:t>ES fondu resursu izmantošanu</a:t>
            </a:r>
            <a:r>
              <a:rPr lang="lv-LV" dirty="0"/>
              <a:t>;</a:t>
            </a:r>
          </a:p>
          <a:p>
            <a:pPr marL="170833" indent="-170833">
              <a:buFont typeface="Arial" panose="020B0604020202020204" pitchFamily="34" charset="0"/>
              <a:buChar char="•"/>
            </a:pPr>
            <a:r>
              <a:rPr lang="lv-LV" dirty="0"/>
              <a:t>Labu uzņēmējdarbības vidi, lai piesaistītu ārvalstu kapitālu;</a:t>
            </a:r>
          </a:p>
          <a:p>
            <a:pPr marL="170833" indent="-170833">
              <a:buFont typeface="Arial" panose="020B0604020202020204" pitchFamily="34" charset="0"/>
              <a:buChar char="•"/>
            </a:pPr>
            <a:r>
              <a:rPr lang="lv-LV" b="1" dirty="0"/>
              <a:t>Eksporta veicināšanas iespējām</a:t>
            </a:r>
            <a:r>
              <a:rPr lang="lv-LV" dirty="0"/>
              <a:t>, piedaloties </a:t>
            </a:r>
            <a:r>
              <a:rPr lang="lv-LV" b="1" dirty="0"/>
              <a:t>globālās vērtību ķēdēs </a:t>
            </a:r>
            <a:r>
              <a:rPr lang="lv-LV" dirty="0"/>
              <a:t>ar augstāku pievienoto vērtību ražošanā un attīstot </a:t>
            </a:r>
            <a:r>
              <a:rPr lang="lv-LV" b="1" dirty="0"/>
              <a:t>augstas kvalitātes produkciju</a:t>
            </a:r>
            <a:r>
              <a:rPr lang="lv-LV" dirty="0"/>
              <a:t>.</a:t>
            </a:r>
          </a:p>
          <a:p>
            <a:endParaRPr lang="lv-LV" altLang="lv-LV"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EB94E14-5549-4D0E-8CFB-BA34D571211D}" type="slidenum">
              <a:rPr lang="lv-LV" altLang="lv-LV">
                <a:solidFill>
                  <a:prstClr val="black"/>
                </a:solidFill>
              </a:rPr>
              <a:pPr/>
              <a:t>2</a:t>
            </a:fld>
            <a:endParaRPr lang="lv-LV" altLang="lv-LV">
              <a:solidFill>
                <a:prstClr val="black"/>
              </a:solidFill>
            </a:endParaRPr>
          </a:p>
        </p:txBody>
      </p:sp>
    </p:spTree>
    <p:extLst>
      <p:ext uri="{BB962C8B-B14F-4D97-AF65-F5344CB8AC3E}">
        <p14:creationId xmlns:p14="http://schemas.microsoft.com/office/powerpoint/2010/main" val="327357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D008BFF6-12D1-4172-8F2A-6BA8F0D25C73}" type="slidenum">
              <a:rPr lang="lv-LV" altLang="lv-LV" smtClean="0"/>
              <a:pPr/>
              <a:t>6</a:t>
            </a:fld>
            <a:endParaRPr lang="lv-LV" altLang="lv-LV"/>
          </a:p>
        </p:txBody>
      </p:sp>
    </p:spTree>
    <p:extLst>
      <p:ext uri="{BB962C8B-B14F-4D97-AF65-F5344CB8AC3E}">
        <p14:creationId xmlns:p14="http://schemas.microsoft.com/office/powerpoint/2010/main" val="2257177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087460B-E8D7-4E9B-A2CA-06B3127A0D81}" type="slidenum">
              <a:rPr lang="lv-LV" smtClean="0"/>
              <a:pPr/>
              <a:t>7</a:t>
            </a:fld>
            <a:endParaRPr lang="lv-LV"/>
          </a:p>
        </p:txBody>
      </p:sp>
    </p:spTree>
    <p:extLst>
      <p:ext uri="{BB962C8B-B14F-4D97-AF65-F5344CB8AC3E}">
        <p14:creationId xmlns:p14="http://schemas.microsoft.com/office/powerpoint/2010/main" val="106253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BBC4D34-F8B8-41CE-8375-3816DA18C037}" type="slidenum">
              <a:rPr lang="lv-LV" altLang="lv-LV" smtClean="0">
                <a:solidFill>
                  <a:srgbClr val="000000"/>
                </a:solidFill>
              </a:rPr>
              <a:pPr/>
              <a:t>9</a:t>
            </a:fld>
            <a:endParaRPr lang="lv-LV" altLang="lv-LV" smtClean="0">
              <a:solidFill>
                <a:srgbClr val="000000"/>
              </a:solidFill>
            </a:endParaRPr>
          </a:p>
        </p:txBody>
      </p:sp>
    </p:spTree>
    <p:extLst>
      <p:ext uri="{BB962C8B-B14F-4D97-AF65-F5344CB8AC3E}">
        <p14:creationId xmlns:p14="http://schemas.microsoft.com/office/powerpoint/2010/main" val="889982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BBC4D34-F8B8-41CE-8375-3816DA18C037}" type="slidenum">
              <a:rPr lang="lv-LV" altLang="lv-LV" smtClean="0">
                <a:solidFill>
                  <a:srgbClr val="000000"/>
                </a:solidFill>
              </a:rPr>
              <a:pPr/>
              <a:t>10</a:t>
            </a:fld>
            <a:endParaRPr lang="lv-LV" altLang="lv-LV" smtClean="0">
              <a:solidFill>
                <a:srgbClr val="000000"/>
              </a:solidFill>
            </a:endParaRPr>
          </a:p>
        </p:txBody>
      </p:sp>
    </p:spTree>
    <p:extLst>
      <p:ext uri="{BB962C8B-B14F-4D97-AF65-F5344CB8AC3E}">
        <p14:creationId xmlns:p14="http://schemas.microsoft.com/office/powerpoint/2010/main" val="2326258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ABD0E7A8-634C-47FC-A9BD-2179D00B7CE1}" type="slidenum">
              <a:rPr lang="lv-LV" altLang="lv-LV" smtClean="0"/>
              <a:pPr>
                <a:defRPr/>
              </a:pPr>
              <a:t>12</a:t>
            </a:fld>
            <a:endParaRPr lang="lv-LV" altLang="lv-LV"/>
          </a:p>
        </p:txBody>
      </p:sp>
    </p:spTree>
    <p:extLst>
      <p:ext uri="{BB962C8B-B14F-4D97-AF65-F5344CB8AC3E}">
        <p14:creationId xmlns:p14="http://schemas.microsoft.com/office/powerpoint/2010/main" val="285796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ABD0E7A8-634C-47FC-A9BD-2179D00B7CE1}" type="slidenum">
              <a:rPr lang="lv-LV" altLang="lv-LV" smtClean="0"/>
              <a:pPr>
                <a:defRPr/>
              </a:pPr>
              <a:t>13</a:t>
            </a:fld>
            <a:endParaRPr lang="lv-LV" altLang="lv-LV"/>
          </a:p>
        </p:txBody>
      </p:sp>
    </p:spTree>
    <p:extLst>
      <p:ext uri="{BB962C8B-B14F-4D97-AF65-F5344CB8AC3E}">
        <p14:creationId xmlns:p14="http://schemas.microsoft.com/office/powerpoint/2010/main" val="1664404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ABD0E7A8-634C-47FC-A9BD-2179D00B7CE1}" type="slidenum">
              <a:rPr lang="lv-LV" altLang="lv-LV" smtClean="0"/>
              <a:pPr>
                <a:defRPr/>
              </a:pPr>
              <a:t>14</a:t>
            </a:fld>
            <a:endParaRPr lang="lv-LV" altLang="lv-LV"/>
          </a:p>
        </p:txBody>
      </p:sp>
    </p:spTree>
    <p:extLst>
      <p:ext uri="{BB962C8B-B14F-4D97-AF65-F5344CB8AC3E}">
        <p14:creationId xmlns:p14="http://schemas.microsoft.com/office/powerpoint/2010/main" val="2572831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644888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90800" y="1752602"/>
            <a:ext cx="6096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750">
                <a:latin typeface="Verdana" panose="020B0604030504040204" pitchFamily="34" charset="0"/>
              </a:defRPr>
            </a:lvl1pPr>
          </a:lstStyle>
          <a:p>
            <a:pPr>
              <a:defRPr/>
            </a:pPr>
            <a:fld id="{895567A7-0F9D-442F-83E6-775795910048}" type="slidenum">
              <a:rPr lang="en-US" altLang="lv-LV"/>
              <a:pPr>
                <a:defRPr/>
              </a:pPr>
              <a:t>‹#›</a:t>
            </a:fld>
            <a:endParaRPr lang="en-US" altLang="lv-LV"/>
          </a:p>
        </p:txBody>
      </p:sp>
    </p:spTree>
    <p:extLst>
      <p:ext uri="{BB962C8B-B14F-4D97-AF65-F5344CB8AC3E}">
        <p14:creationId xmlns:p14="http://schemas.microsoft.com/office/powerpoint/2010/main" val="66328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1036642"/>
          </a:xfrm>
        </p:spPr>
        <p:txBody>
          <a:bodyPr anchor="t">
            <a:normAutofit/>
          </a:bodyPr>
          <a:lstStyle>
            <a:lvl1pPr algn="l">
              <a:defRPr sz="2400" b="1">
                <a:latin typeface="Calibri" panose="020F0502020204030204" pitchFamily="34" charset="0"/>
                <a:ea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Calibri" panose="020F0502020204030204" pitchFamily="34" charset="0"/>
                <a:ea typeface="Segoe UI" panose="020B0502040204020203" pitchFamily="34" charset="0"/>
                <a:cs typeface="Segoe UI" panose="020B0502040204020203"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dirty="0" smtClean="0"/>
              <a:t>Click to edit Master text styles</a:t>
            </a:r>
          </a:p>
        </p:txBody>
      </p:sp>
      <p:sp>
        <p:nvSpPr>
          <p:cNvPr id="5" name="Slide Number Placeholder 22"/>
          <p:cNvSpPr>
            <a:spLocks noGrp="1"/>
          </p:cNvSpPr>
          <p:nvPr>
            <p:ph type="sldNum" sz="quarter" idx="10"/>
          </p:nvPr>
        </p:nvSpPr>
        <p:spPr>
          <a:xfrm>
            <a:off x="8204200" y="6324600"/>
            <a:ext cx="635000" cy="304800"/>
          </a:xfrm>
        </p:spPr>
        <p:txBody>
          <a:bodyPr/>
          <a:lstStyle>
            <a:lvl1pPr>
              <a:defRPr sz="1000">
                <a:latin typeface="Calibri" panose="020F0502020204030204" pitchFamily="34" charset="0"/>
              </a:defRPr>
            </a:lvl1pPr>
          </a:lstStyle>
          <a:p>
            <a:fld id="{BB52BD7A-E27C-4D8B-9BA7-C703671C96E0}" type="slidenum">
              <a:rPr lang="en-US" altLang="lv-LV" smtClean="0"/>
              <a:pPr/>
              <a:t>‹#›</a:t>
            </a:fld>
            <a:endParaRPr lang="en-US" altLang="lv-LV"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19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315640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51515D08-4A02-46A9-B24D-F30F9EFBDA49}" type="slidenum">
              <a:rPr lang="en-US" altLang="lv-LV"/>
              <a:pPr>
                <a:defRPr/>
              </a:pPr>
              <a:t>‹#›</a:t>
            </a:fld>
            <a:endParaRPr lang="en-US" altLang="lv-LV"/>
          </a:p>
        </p:txBody>
      </p:sp>
    </p:spTree>
    <p:extLst>
      <p:ext uri="{BB962C8B-B14F-4D97-AF65-F5344CB8AC3E}">
        <p14:creationId xmlns:p14="http://schemas.microsoft.com/office/powerpoint/2010/main" val="353548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5961EC0E-1DB6-4A50-A73C-69E86D84F371}" type="slidenum">
              <a:rPr lang="en-US" altLang="lv-LV"/>
              <a:pPr>
                <a:defRPr/>
              </a:pPr>
              <a:t>‹#›</a:t>
            </a:fld>
            <a:endParaRPr lang="en-US" altLang="lv-LV"/>
          </a:p>
        </p:txBody>
      </p:sp>
    </p:spTree>
    <p:extLst>
      <p:ext uri="{BB962C8B-B14F-4D97-AF65-F5344CB8AC3E}">
        <p14:creationId xmlns:p14="http://schemas.microsoft.com/office/powerpoint/2010/main" val="855572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E0546688-FB9E-4CBC-BE5E-1D0BA4D4B950}" type="slidenum">
              <a:rPr lang="en-US" altLang="lv-LV"/>
              <a:pPr>
                <a:defRPr/>
              </a:pPr>
              <a:t>‹#›</a:t>
            </a:fld>
            <a:endParaRPr lang="en-US" altLang="lv-LV"/>
          </a:p>
        </p:txBody>
      </p:sp>
    </p:spTree>
    <p:extLst>
      <p:ext uri="{BB962C8B-B14F-4D97-AF65-F5344CB8AC3E}">
        <p14:creationId xmlns:p14="http://schemas.microsoft.com/office/powerpoint/2010/main" val="356558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3E15853F-2F62-4265-A596-62B8BB65FC5F}" type="slidenum">
              <a:rPr lang="en-US" altLang="lv-LV"/>
              <a:pPr>
                <a:defRPr/>
              </a:pPr>
              <a:t>‹#›</a:t>
            </a:fld>
            <a:endParaRPr lang="en-US" altLang="lv-LV"/>
          </a:p>
        </p:txBody>
      </p:sp>
    </p:spTree>
    <p:extLst>
      <p:ext uri="{BB962C8B-B14F-4D97-AF65-F5344CB8AC3E}">
        <p14:creationId xmlns:p14="http://schemas.microsoft.com/office/powerpoint/2010/main" val="621974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1E5EE4F0-1A17-4708-B620-B9B5A0C830F9}" type="slidenum">
              <a:rPr lang="en-US" altLang="lv-LV"/>
              <a:pPr>
                <a:defRPr/>
              </a:pPr>
              <a:t>‹#›</a:t>
            </a:fld>
            <a:endParaRPr lang="en-US" altLang="lv-LV"/>
          </a:p>
        </p:txBody>
      </p:sp>
    </p:spTree>
    <p:extLst>
      <p:ext uri="{BB962C8B-B14F-4D97-AF65-F5344CB8AC3E}">
        <p14:creationId xmlns:p14="http://schemas.microsoft.com/office/powerpoint/2010/main" val="86698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7C6E4D3C-A9B7-4633-9C01-751AC871F854}" type="slidenum">
              <a:rPr lang="en-US" altLang="lv-LV"/>
              <a:pPr>
                <a:defRPr/>
              </a:pPr>
              <a:t>‹#›</a:t>
            </a:fld>
            <a:endParaRPr lang="en-US" altLang="lv-LV"/>
          </a:p>
        </p:txBody>
      </p:sp>
    </p:spTree>
    <p:extLst>
      <p:ext uri="{BB962C8B-B14F-4D97-AF65-F5344CB8AC3E}">
        <p14:creationId xmlns:p14="http://schemas.microsoft.com/office/powerpoint/2010/main" val="41963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AFB154B3-DF01-43B0-A06D-E697EF164BE2}" type="slidenum">
              <a:rPr lang="en-US" altLang="lv-LV"/>
              <a:pPr>
                <a:defRPr/>
              </a:pPr>
              <a:t>‹#›</a:t>
            </a:fld>
            <a:endParaRPr lang="en-US" altLang="lv-LV"/>
          </a:p>
        </p:txBody>
      </p:sp>
    </p:spTree>
    <p:extLst>
      <p:ext uri="{BB962C8B-B14F-4D97-AF65-F5344CB8AC3E}">
        <p14:creationId xmlns:p14="http://schemas.microsoft.com/office/powerpoint/2010/main" val="386009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328087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1672D1AC-4DF4-4C86-9131-0086BDD41C08}"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4864" r:id="rId1"/>
    <p:sldLayoutId id="2147484865" r:id="rId2"/>
    <p:sldLayoutId id="2147484866" r:id="rId3"/>
    <p:sldLayoutId id="2147484867" r:id="rId4"/>
    <p:sldLayoutId id="2147484868" r:id="rId5"/>
    <p:sldLayoutId id="2147484869" r:id="rId6"/>
    <p:sldLayoutId id="2147484870" r:id="rId7"/>
    <p:sldLayoutId id="2147484871" r:id="rId8"/>
    <p:sldLayoutId id="2147484872" r:id="rId9"/>
    <p:sldLayoutId id="2147484873" r:id="rId10"/>
    <p:sldLayoutId id="2147484874" r:id="rId11"/>
    <p:sldLayoutId id="2147484877" r:id="rId12"/>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chart" Target="../charts/chart20.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chart" Target="../charts/chart23.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mailto:pasts@em.gov.lv"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www.facebook.com/atbalstsuznemejiem" TargetMode="External"/><Relationship Id="rId5" Type="http://schemas.openxmlformats.org/officeDocument/2006/relationships/hyperlink" Target="http://www.youtube.com/ekonomikasministrija" TargetMode="External"/><Relationship Id="rId4" Type="http://schemas.openxmlformats.org/officeDocument/2006/relationships/hyperlink" Target="http://www.em.gov.lv/"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 Id="rId5" Type="http://schemas.openxmlformats.org/officeDocument/2006/relationships/chart" Target="../charts/chart8.xml"/><Relationship Id="rId4" Type="http://schemas.openxmlformats.org/officeDocument/2006/relationships/chart" Target="../charts/chart7.xml"/></Relationships>
</file>

<file path=ppt/slides/_rels/slide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chart" Target="../charts/char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4.xml"/><Relationship Id="rId1" Type="http://schemas.openxmlformats.org/officeDocument/2006/relationships/slideLayout" Target="../slideLayouts/slideLayout11.xml"/><Relationship Id="rId4" Type="http://schemas.openxmlformats.org/officeDocument/2006/relationships/chart" Target="../charts/char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9512" y="3158643"/>
            <a:ext cx="9004852" cy="1158875"/>
          </a:xfrm>
        </p:spPr>
        <p:txBody>
          <a:bodyPr>
            <a:noAutofit/>
          </a:bodyPr>
          <a:lstStyle/>
          <a:p>
            <a:r>
              <a:rPr lang="lv-LV" altLang="lv-LV" sz="2600" dirty="0" smtClean="0">
                <a:solidFill>
                  <a:srgbClr val="00859B"/>
                </a:solidFill>
                <a:effectLst>
                  <a:outerShdw blurRad="38100" dist="38100" dir="2700000" algn="tl">
                    <a:srgbClr val="000000">
                      <a:alpha val="43137"/>
                    </a:srgbClr>
                  </a:outerShdw>
                </a:effectLst>
              </a:rPr>
              <a:t>EKONOMIKAS TRANSFORMĀCIJA </a:t>
            </a:r>
            <a:br>
              <a:rPr lang="lv-LV" altLang="lv-LV" sz="2600" dirty="0" smtClean="0">
                <a:solidFill>
                  <a:srgbClr val="00859B"/>
                </a:solidFill>
                <a:effectLst>
                  <a:outerShdw blurRad="38100" dist="38100" dir="2700000" algn="tl">
                    <a:srgbClr val="000000">
                      <a:alpha val="43137"/>
                    </a:srgbClr>
                  </a:outerShdw>
                </a:effectLst>
              </a:rPr>
            </a:br>
            <a:r>
              <a:rPr lang="lv-LV" altLang="lv-LV" sz="2600" dirty="0" smtClean="0">
                <a:solidFill>
                  <a:srgbClr val="00859B"/>
                </a:solidFill>
                <a:effectLst>
                  <a:outerShdw blurRad="38100" dist="38100" dir="2700000" algn="tl">
                    <a:srgbClr val="000000">
                      <a:alpha val="43137"/>
                    </a:srgbClr>
                  </a:outerShdw>
                </a:effectLst>
              </a:rPr>
              <a:t>STRAUJĀKAS IZAUGSMES NODROŠINĀŠANAI </a:t>
            </a:r>
            <a:r>
              <a:rPr lang="lv-LV" altLang="lv-LV" sz="2400" dirty="0" smtClean="0">
                <a:solidFill>
                  <a:srgbClr val="00859B"/>
                </a:solidFill>
                <a:effectLst>
                  <a:outerShdw blurRad="38100" dist="38100" dir="2700000" algn="tl">
                    <a:srgbClr val="000000">
                      <a:alpha val="43137"/>
                    </a:srgbClr>
                  </a:outerShdw>
                </a:effectLst>
              </a:rPr>
              <a:t/>
            </a:r>
            <a:br>
              <a:rPr lang="lv-LV" altLang="lv-LV" sz="2400" dirty="0" smtClean="0">
                <a:solidFill>
                  <a:srgbClr val="00859B"/>
                </a:solidFill>
                <a:effectLst>
                  <a:outerShdw blurRad="38100" dist="38100" dir="2700000" algn="tl">
                    <a:srgbClr val="000000">
                      <a:alpha val="43137"/>
                    </a:srgbClr>
                  </a:outerShdw>
                </a:effectLst>
              </a:rPr>
            </a:br>
            <a:r>
              <a:rPr lang="lv-LV" altLang="lv-LV" sz="2400" dirty="0">
                <a:solidFill>
                  <a:srgbClr val="00859B"/>
                </a:solidFill>
                <a:effectLst>
                  <a:outerShdw blurRad="38100" dist="38100" dir="2700000" algn="tl">
                    <a:srgbClr val="000000">
                      <a:alpha val="43137"/>
                    </a:srgbClr>
                  </a:outerShdw>
                </a:effectLst>
              </a:rPr>
              <a:t/>
            </a:r>
            <a:br>
              <a:rPr lang="lv-LV" altLang="lv-LV" sz="2400" dirty="0">
                <a:solidFill>
                  <a:srgbClr val="00859B"/>
                </a:solidFill>
                <a:effectLst>
                  <a:outerShdw blurRad="38100" dist="38100" dir="2700000" algn="tl">
                    <a:srgbClr val="000000">
                      <a:alpha val="43137"/>
                    </a:srgbClr>
                  </a:outerShdw>
                </a:effectLst>
              </a:rPr>
            </a:br>
            <a:r>
              <a:rPr lang="lv-LV" altLang="lv-LV" sz="2400" b="0" dirty="0" smtClean="0">
                <a:solidFill>
                  <a:srgbClr val="00859B"/>
                </a:solidFill>
              </a:rPr>
              <a:t>PRODUKTIVITĀTE UN CILVĒKKAPITĀLS</a:t>
            </a:r>
          </a:p>
        </p:txBody>
      </p:sp>
      <p:sp>
        <p:nvSpPr>
          <p:cNvPr id="2" name="TextBox 1"/>
          <p:cNvSpPr txBox="1"/>
          <p:nvPr/>
        </p:nvSpPr>
        <p:spPr>
          <a:xfrm>
            <a:off x="79512" y="5810250"/>
            <a:ext cx="9004852" cy="461665"/>
          </a:xfrm>
          <a:prstGeom prst="rect">
            <a:avLst/>
          </a:prstGeom>
          <a:noFill/>
        </p:spPr>
        <p:txBody>
          <a:bodyPr wrap="square" rtlCol="0">
            <a:spAutoFit/>
          </a:bodyPr>
          <a:lstStyle/>
          <a:p>
            <a:pPr algn="ctr"/>
            <a:r>
              <a:rPr lang="lv-LV" sz="12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Jānis Salmiņš</a:t>
            </a:r>
          </a:p>
          <a:p>
            <a:pPr algn="ctr"/>
            <a:r>
              <a:rPr lang="lv-LV" sz="12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2017.gada 25.janvāris</a:t>
            </a:r>
            <a:endParaRPr lang="lv-LV" sz="12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332382" y="335758"/>
            <a:ext cx="6477001" cy="1036638"/>
          </a:xfrm>
        </p:spPr>
        <p:txBody>
          <a:bodyPr>
            <a:normAutofit/>
          </a:bodyPr>
          <a:lstStyle/>
          <a:p>
            <a:pPr>
              <a:defRPr/>
            </a:pPr>
            <a:r>
              <a:rPr lang="lv-LV" altLang="lv-LV" sz="2600" dirty="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5% IZAUGSMES SASNIEGŠANA</a:t>
            </a:r>
          </a:p>
        </p:txBody>
      </p:sp>
      <p:sp>
        <p:nvSpPr>
          <p:cNvPr id="10" name="Content Placeholder 2"/>
          <p:cNvSpPr txBox="1">
            <a:spLocks/>
          </p:cNvSpPr>
          <p:nvPr/>
        </p:nvSpPr>
        <p:spPr bwMode="auto">
          <a:xfrm>
            <a:off x="179513" y="1412776"/>
            <a:ext cx="3998978" cy="510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2500" lnSpcReduction="10000"/>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b="1" dirty="0" smtClean="0">
                <a:solidFill>
                  <a:srgbClr val="00859B"/>
                </a:solidFill>
              </a:rPr>
              <a:t>Ekstensīva izaugsme</a:t>
            </a:r>
          </a:p>
          <a:p>
            <a:pPr indent="-293688">
              <a:buClr>
                <a:srgbClr val="00859B"/>
              </a:buClr>
              <a:buFont typeface="Wingdings" pitchFamily="2" charset="2"/>
              <a:buChar char="q"/>
            </a:pPr>
            <a:r>
              <a:rPr lang="lv-LV" sz="1800" dirty="0" smtClean="0"/>
              <a:t>Nodarbinātības pieaugums</a:t>
            </a:r>
          </a:p>
          <a:p>
            <a:pPr marL="536575">
              <a:buFont typeface="Wingdings" pitchFamily="2" charset="2"/>
              <a:buNone/>
            </a:pPr>
            <a:r>
              <a:rPr lang="lv-LV" sz="1400" dirty="0" smtClean="0"/>
              <a:t>Vidējā termiņā nodarbinātības pieaugums būs mērens</a:t>
            </a:r>
          </a:p>
          <a:p>
            <a:pPr>
              <a:buFont typeface="Wingdings" pitchFamily="2" charset="2"/>
              <a:buNone/>
            </a:pPr>
            <a:endParaRPr lang="lv-LV" sz="1050" dirty="0"/>
          </a:p>
          <a:p>
            <a:pPr>
              <a:buFont typeface="Wingdings" pitchFamily="2" charset="2"/>
              <a:buNone/>
            </a:pPr>
            <a:r>
              <a:rPr lang="lv-LV" sz="1400" dirty="0" smtClean="0">
                <a:solidFill>
                  <a:srgbClr val="C00000"/>
                </a:solidFill>
              </a:rPr>
              <a:t>Izaugsme ir jābalsta uz produktivitātes pieaugumu</a:t>
            </a:r>
          </a:p>
          <a:p>
            <a:pPr>
              <a:buFont typeface="Wingdings" pitchFamily="2" charset="2"/>
              <a:buNone/>
            </a:pPr>
            <a:endParaRPr lang="lv-LV" sz="1400" dirty="0" smtClean="0">
              <a:solidFill>
                <a:srgbClr val="C00000"/>
              </a:solidFill>
            </a:endParaRPr>
          </a:p>
          <a:p>
            <a:endParaRPr lang="lv-LV" sz="1800" b="1" dirty="0" smtClean="0"/>
          </a:p>
          <a:p>
            <a:r>
              <a:rPr lang="lv-LV" b="1" dirty="0" smtClean="0">
                <a:solidFill>
                  <a:srgbClr val="00859B"/>
                </a:solidFill>
              </a:rPr>
              <a:t>Intensīva izaugsme</a:t>
            </a:r>
          </a:p>
          <a:p>
            <a:pPr marL="384175" indent="-384175">
              <a:spcBef>
                <a:spcPts val="600"/>
              </a:spcBef>
              <a:spcAft>
                <a:spcPts val="600"/>
              </a:spcAft>
              <a:buClr>
                <a:srgbClr val="00859B"/>
              </a:buClr>
              <a:buFont typeface="Wingdings" panose="05000000000000000000" pitchFamily="2" charset="2"/>
              <a:buChar char="q"/>
            </a:pPr>
            <a:r>
              <a:rPr lang="lv-LV" b="1" dirty="0" smtClean="0"/>
              <a:t>ražošanas modernizēšana, investīcijas</a:t>
            </a:r>
          </a:p>
          <a:p>
            <a:pPr indent="-293688">
              <a:spcBef>
                <a:spcPts val="600"/>
              </a:spcBef>
              <a:spcAft>
                <a:spcPts val="600"/>
              </a:spcAft>
              <a:buClr>
                <a:srgbClr val="00859B"/>
              </a:buClr>
              <a:buFont typeface="Wingdings" panose="05000000000000000000" pitchFamily="2" charset="2"/>
              <a:buChar char="q"/>
            </a:pPr>
            <a:endParaRPr lang="lv-LV" sz="600" b="1" dirty="0" smtClean="0"/>
          </a:p>
          <a:p>
            <a:pPr marL="384175" indent="-384175">
              <a:spcBef>
                <a:spcPts val="600"/>
              </a:spcBef>
              <a:spcAft>
                <a:spcPts val="600"/>
              </a:spcAft>
              <a:buClr>
                <a:srgbClr val="00859B"/>
              </a:buClr>
              <a:buFont typeface="Wingdings" panose="05000000000000000000" pitchFamily="2" charset="2"/>
              <a:buChar char="q"/>
            </a:pPr>
            <a:r>
              <a:rPr lang="lv-LV" sz="2100" b="1" dirty="0"/>
              <a:t>ieguldījumi cilvēkkapitālā</a:t>
            </a:r>
          </a:p>
          <a:p>
            <a:pPr marL="461962" indent="-285750">
              <a:spcBef>
                <a:spcPts val="600"/>
              </a:spcBef>
              <a:spcAft>
                <a:spcPts val="600"/>
              </a:spcAft>
              <a:buClr>
                <a:srgbClr val="00859B"/>
              </a:buClr>
              <a:buFont typeface="Wingdings" panose="05000000000000000000" pitchFamily="2" charset="2"/>
              <a:buChar char="q"/>
            </a:pPr>
            <a:endParaRPr lang="lv-LV" sz="600" b="1" dirty="0" smtClean="0"/>
          </a:p>
          <a:p>
            <a:pPr marL="49212" indent="-342900">
              <a:spcBef>
                <a:spcPts val="600"/>
              </a:spcBef>
              <a:spcAft>
                <a:spcPts val="600"/>
              </a:spcAft>
              <a:buClr>
                <a:srgbClr val="00859B"/>
              </a:buClr>
              <a:buFont typeface="Wingdings" panose="05000000000000000000" pitchFamily="2" charset="2"/>
              <a:buChar char="q"/>
            </a:pPr>
            <a:r>
              <a:rPr lang="lv-LV" b="1" dirty="0"/>
              <a:t>p</a:t>
            </a:r>
            <a:r>
              <a:rPr lang="lv-LV" b="1" dirty="0" smtClean="0"/>
              <a:t>ētniecība un inovācija, jauni produkti</a:t>
            </a:r>
            <a:endParaRPr lang="lv-LV" b="1" dirty="0"/>
          </a:p>
        </p:txBody>
      </p:sp>
      <p:sp>
        <p:nvSpPr>
          <p:cNvPr id="12" name="Right Brace 11"/>
          <p:cNvSpPr/>
          <p:nvPr/>
        </p:nvSpPr>
        <p:spPr>
          <a:xfrm>
            <a:off x="3816525" y="3695620"/>
            <a:ext cx="237829" cy="1046967"/>
          </a:xfrm>
          <a:prstGeom prst="rightBrace">
            <a:avLst>
              <a:gd name="adj1" fmla="val 40371"/>
              <a:gd name="adj2" fmla="val 4563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3" name="TextBox 12"/>
          <p:cNvSpPr txBox="1"/>
          <p:nvPr/>
        </p:nvSpPr>
        <p:spPr>
          <a:xfrm>
            <a:off x="4138734" y="3744622"/>
            <a:ext cx="1914196" cy="784830"/>
          </a:xfrm>
          <a:prstGeom prst="rect">
            <a:avLst/>
          </a:prstGeom>
          <a:solidFill>
            <a:srgbClr val="EAEAEA"/>
          </a:solidFill>
        </p:spPr>
        <p:txBody>
          <a:bodyPr wrap="square" rtlCol="0">
            <a:spAutoFit/>
          </a:bodyPr>
          <a:lstStyle/>
          <a:p>
            <a:pPr algn="ctr"/>
            <a:r>
              <a:rPr lang="lv-LV" sz="1200" b="1" dirty="0" smtClean="0">
                <a:latin typeface="Verdana" panose="020B0604030504040204" pitchFamily="34" charset="0"/>
                <a:ea typeface="Verdana" panose="020B0604030504040204" pitchFamily="34" charset="0"/>
                <a:cs typeface="Verdana" panose="020B0604030504040204" pitchFamily="34" charset="0"/>
              </a:rPr>
              <a:t>Kapitāla </a:t>
            </a:r>
            <a:r>
              <a:rPr lang="lv-LV" sz="1200" dirty="0" smtClean="0">
                <a:latin typeface="Verdana" panose="020B0604030504040204" pitchFamily="34" charset="0"/>
                <a:ea typeface="Verdana" panose="020B0604030504040204" pitchFamily="34" charset="0"/>
                <a:cs typeface="Verdana" panose="020B0604030504040204" pitchFamily="34" charset="0"/>
              </a:rPr>
              <a:t>daļa kopējā izaugsmē</a:t>
            </a:r>
          </a:p>
          <a:p>
            <a:pPr algn="ctr"/>
            <a:r>
              <a:rPr lang="lv-LV" sz="1050" i="1" dirty="0" smtClean="0">
                <a:latin typeface="Verdana" panose="020B0604030504040204" pitchFamily="34" charset="0"/>
                <a:ea typeface="Verdana" panose="020B0604030504040204" pitchFamily="34" charset="0"/>
                <a:cs typeface="Verdana" panose="020B0604030504040204" pitchFamily="34" charset="0"/>
              </a:rPr>
              <a:t>(2017.-2020. </a:t>
            </a:r>
          </a:p>
          <a:p>
            <a:pPr algn="ctr"/>
            <a:r>
              <a:rPr lang="lv-LV" sz="1050" i="1" dirty="0" smtClean="0">
                <a:latin typeface="Verdana" panose="020B0604030504040204" pitchFamily="34" charset="0"/>
                <a:ea typeface="Verdana" panose="020B0604030504040204" pitchFamily="34" charset="0"/>
                <a:cs typeface="Verdana" panose="020B0604030504040204" pitchFamily="34" charset="0"/>
              </a:rPr>
              <a:t>devums 30%)</a:t>
            </a:r>
            <a:endParaRPr lang="lv-LV" sz="1050" i="1" dirty="0">
              <a:latin typeface="Verdana" panose="020B0604030504040204" pitchFamily="34" charset="0"/>
              <a:ea typeface="Verdana" panose="020B0604030504040204" pitchFamily="34" charset="0"/>
              <a:cs typeface="Verdana" panose="020B0604030504040204" pitchFamily="34" charset="0"/>
            </a:endParaRPr>
          </a:p>
        </p:txBody>
      </p:sp>
      <p:sp>
        <p:nvSpPr>
          <p:cNvPr id="14" name="Right Brace 13"/>
          <p:cNvSpPr/>
          <p:nvPr/>
        </p:nvSpPr>
        <p:spPr>
          <a:xfrm>
            <a:off x="3818452" y="4904253"/>
            <a:ext cx="216024" cy="1764903"/>
          </a:xfrm>
          <a:prstGeom prst="rightBrace">
            <a:avLst>
              <a:gd name="adj1" fmla="val 40371"/>
              <a:gd name="adj2" fmla="val 4563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5" name="TextBox 14"/>
          <p:cNvSpPr txBox="1"/>
          <p:nvPr/>
        </p:nvSpPr>
        <p:spPr>
          <a:xfrm>
            <a:off x="4128795" y="5070580"/>
            <a:ext cx="2212370" cy="969496"/>
          </a:xfrm>
          <a:prstGeom prst="rect">
            <a:avLst/>
          </a:prstGeom>
          <a:solidFill>
            <a:srgbClr val="EAEAEA"/>
          </a:solidFill>
        </p:spPr>
        <p:txBody>
          <a:bodyPr wrap="square" rtlCol="0">
            <a:spAutoFit/>
          </a:bodyPr>
          <a:lstStyle/>
          <a:p>
            <a:pPr algn="ctr"/>
            <a:r>
              <a:rPr lang="lv-LV" sz="1200" b="1" dirty="0" smtClean="0">
                <a:latin typeface="Verdana" panose="020B0604030504040204" pitchFamily="34" charset="0"/>
                <a:ea typeface="Verdana" panose="020B0604030504040204" pitchFamily="34" charset="0"/>
                <a:cs typeface="Verdana" panose="020B0604030504040204" pitchFamily="34" charset="0"/>
              </a:rPr>
              <a:t>Kopējā ražošanas faktoru produktivitātes </a:t>
            </a:r>
            <a:r>
              <a:rPr lang="lv-LV" sz="1200" dirty="0" smtClean="0">
                <a:latin typeface="Verdana" panose="020B0604030504040204" pitchFamily="34" charset="0"/>
                <a:ea typeface="Verdana" panose="020B0604030504040204" pitchFamily="34" charset="0"/>
                <a:cs typeface="Verdana" panose="020B0604030504040204" pitchFamily="34" charset="0"/>
              </a:rPr>
              <a:t>daļa izaugsmē</a:t>
            </a:r>
          </a:p>
          <a:p>
            <a:pPr algn="ctr"/>
            <a:r>
              <a:rPr lang="lv-LV" sz="1050" i="1" dirty="0">
                <a:latin typeface="Verdana" panose="020B0604030504040204" pitchFamily="34" charset="0"/>
                <a:ea typeface="Verdana" panose="020B0604030504040204" pitchFamily="34" charset="0"/>
                <a:cs typeface="Verdana" panose="020B0604030504040204" pitchFamily="34" charset="0"/>
              </a:rPr>
              <a:t>(</a:t>
            </a:r>
            <a:r>
              <a:rPr lang="lv-LV" sz="1050" i="1" dirty="0" smtClean="0">
                <a:latin typeface="Verdana" panose="020B0604030504040204" pitchFamily="34" charset="0"/>
                <a:ea typeface="Verdana" panose="020B0604030504040204" pitchFamily="34" charset="0"/>
                <a:cs typeface="Verdana" panose="020B0604030504040204" pitchFamily="34" charset="0"/>
              </a:rPr>
              <a:t>2017.-</a:t>
            </a:r>
            <a:r>
              <a:rPr lang="lv-LV" sz="1050" i="1" dirty="0">
                <a:latin typeface="Verdana" panose="020B0604030504040204" pitchFamily="34" charset="0"/>
                <a:ea typeface="Verdana" panose="020B0604030504040204" pitchFamily="34" charset="0"/>
                <a:cs typeface="Verdana" panose="020B0604030504040204" pitchFamily="34" charset="0"/>
              </a:rPr>
              <a:t>2020. </a:t>
            </a:r>
            <a:endParaRPr lang="lv-LV" sz="1050" i="1" dirty="0" smtClean="0">
              <a:latin typeface="Verdana" panose="020B0604030504040204" pitchFamily="34" charset="0"/>
              <a:ea typeface="Verdana" panose="020B0604030504040204" pitchFamily="34" charset="0"/>
              <a:cs typeface="Verdana" panose="020B0604030504040204" pitchFamily="34" charset="0"/>
            </a:endParaRPr>
          </a:p>
          <a:p>
            <a:pPr algn="ctr"/>
            <a:r>
              <a:rPr lang="lv-LV" sz="1050" i="1" dirty="0" smtClean="0">
                <a:latin typeface="Verdana" panose="020B0604030504040204" pitchFamily="34" charset="0"/>
                <a:ea typeface="Verdana" panose="020B0604030504040204" pitchFamily="34" charset="0"/>
                <a:cs typeface="Verdana" panose="020B0604030504040204" pitchFamily="34" charset="0"/>
              </a:rPr>
              <a:t>devums 60%)</a:t>
            </a:r>
            <a:endParaRPr lang="lv-LV" sz="1050" i="1" dirty="0">
              <a:latin typeface="Verdana" panose="020B0604030504040204" pitchFamily="34" charset="0"/>
              <a:ea typeface="Verdana" panose="020B0604030504040204" pitchFamily="34" charset="0"/>
              <a:cs typeface="Verdana" panose="020B0604030504040204" pitchFamily="34" charset="0"/>
            </a:endParaRPr>
          </a:p>
        </p:txBody>
      </p:sp>
      <p:sp>
        <p:nvSpPr>
          <p:cNvPr id="16" name="Right Brace 15"/>
          <p:cNvSpPr/>
          <p:nvPr/>
        </p:nvSpPr>
        <p:spPr>
          <a:xfrm>
            <a:off x="3856281" y="1808820"/>
            <a:ext cx="216024" cy="792088"/>
          </a:xfrm>
          <a:prstGeom prst="rightBrace">
            <a:avLst>
              <a:gd name="adj1" fmla="val 40371"/>
              <a:gd name="adj2" fmla="val 4563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17" name="TextBox 16"/>
          <p:cNvSpPr txBox="1"/>
          <p:nvPr/>
        </p:nvSpPr>
        <p:spPr>
          <a:xfrm>
            <a:off x="4148673" y="1777885"/>
            <a:ext cx="1914196" cy="784830"/>
          </a:xfrm>
          <a:prstGeom prst="rect">
            <a:avLst/>
          </a:prstGeom>
          <a:solidFill>
            <a:srgbClr val="EAEAEA"/>
          </a:solidFill>
        </p:spPr>
        <p:txBody>
          <a:bodyPr wrap="square" rtlCol="0">
            <a:spAutoFit/>
          </a:bodyPr>
          <a:lstStyle/>
          <a:p>
            <a:pPr algn="ctr"/>
            <a:r>
              <a:rPr lang="lv-LV" sz="1200" b="1" dirty="0" smtClean="0">
                <a:latin typeface="Verdana" panose="020B0604030504040204" pitchFamily="34" charset="0"/>
                <a:ea typeface="Verdana" panose="020B0604030504040204" pitchFamily="34" charset="0"/>
                <a:cs typeface="Verdana" panose="020B0604030504040204" pitchFamily="34" charset="0"/>
              </a:rPr>
              <a:t>Nodarbinātības </a:t>
            </a:r>
            <a:r>
              <a:rPr lang="lv-LV" sz="1200" dirty="0" smtClean="0">
                <a:latin typeface="Verdana" panose="020B0604030504040204" pitchFamily="34" charset="0"/>
                <a:ea typeface="Verdana" panose="020B0604030504040204" pitchFamily="34" charset="0"/>
                <a:cs typeface="Verdana" panose="020B0604030504040204" pitchFamily="34" charset="0"/>
              </a:rPr>
              <a:t>daļa kopējā izaugsmē</a:t>
            </a:r>
          </a:p>
          <a:p>
            <a:pPr algn="ctr"/>
            <a:r>
              <a:rPr lang="lv-LV" sz="1050" i="1" dirty="0" smtClean="0">
                <a:latin typeface="Verdana" panose="020B0604030504040204" pitchFamily="34" charset="0"/>
                <a:ea typeface="Verdana" panose="020B0604030504040204" pitchFamily="34" charset="0"/>
                <a:cs typeface="Verdana" panose="020B0604030504040204" pitchFamily="34" charset="0"/>
              </a:rPr>
              <a:t>(2017.-2020. </a:t>
            </a:r>
          </a:p>
          <a:p>
            <a:pPr algn="ctr"/>
            <a:r>
              <a:rPr lang="lv-LV" sz="1050" i="1" dirty="0" smtClean="0">
                <a:latin typeface="Verdana" panose="020B0604030504040204" pitchFamily="34" charset="0"/>
                <a:ea typeface="Verdana" panose="020B0604030504040204" pitchFamily="34" charset="0"/>
                <a:cs typeface="Verdana" panose="020B0604030504040204" pitchFamily="34" charset="0"/>
              </a:rPr>
              <a:t>devums 10%)</a:t>
            </a:r>
            <a:endParaRPr lang="lv-LV" sz="1050" i="1" dirty="0">
              <a:latin typeface="Verdana" panose="020B0604030504040204" pitchFamily="34" charset="0"/>
              <a:ea typeface="Verdana" panose="020B0604030504040204" pitchFamily="34" charset="0"/>
              <a:cs typeface="Verdana" panose="020B0604030504040204" pitchFamily="34" charset="0"/>
            </a:endParaRPr>
          </a:p>
        </p:txBody>
      </p:sp>
      <p:sp>
        <p:nvSpPr>
          <p:cNvPr id="4" name="Down Arrow 3"/>
          <p:cNvSpPr/>
          <p:nvPr/>
        </p:nvSpPr>
        <p:spPr>
          <a:xfrm>
            <a:off x="1500809" y="2932044"/>
            <a:ext cx="427382" cy="467139"/>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aphicFrame>
        <p:nvGraphicFramePr>
          <p:cNvPr id="19" name="Object 16"/>
          <p:cNvGraphicFramePr>
            <a:graphicFrameLocks/>
          </p:cNvGraphicFramePr>
          <p:nvPr>
            <p:extLst/>
          </p:nvPr>
        </p:nvGraphicFramePr>
        <p:xfrm>
          <a:off x="6548231" y="1678495"/>
          <a:ext cx="2261152" cy="506819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390860" y="1082820"/>
            <a:ext cx="2458279" cy="400110"/>
          </a:xfrm>
          <a:prstGeom prst="rect">
            <a:avLst/>
          </a:prstGeom>
          <a:noFill/>
        </p:spPr>
        <p:txBody>
          <a:bodyPr wrap="square" rtlCol="0">
            <a:spAutoFit/>
          </a:bodyPr>
          <a:lstStyle/>
          <a:p>
            <a:pPr algn="ctr"/>
            <a:r>
              <a:rPr lang="lv-LV" sz="2000" dirty="0" smtClean="0">
                <a:solidFill>
                  <a:srgbClr val="00859B"/>
                </a:solidFill>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 </a:t>
            </a:r>
            <a:r>
              <a:rPr lang="lv-LV" sz="2000" dirty="0" smtClean="0">
                <a:solidFill>
                  <a:srgbClr val="00859B"/>
                </a:solidFill>
                <a:latin typeface="Verdana" panose="020B0604030504040204" pitchFamily="34" charset="0"/>
                <a:ea typeface="Verdana" panose="020B0604030504040204" pitchFamily="34" charset="0"/>
                <a:cs typeface="Verdana" panose="020B0604030504040204" pitchFamily="34" charset="0"/>
              </a:rPr>
              <a:t>=5% izaugsme</a:t>
            </a:r>
            <a:endParaRPr lang="lv-LV" sz="2000" dirty="0">
              <a:solidFill>
                <a:srgbClr val="00859B"/>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 name="Straight Arrow Connector 2"/>
          <p:cNvCxnSpPr/>
          <p:nvPr/>
        </p:nvCxnSpPr>
        <p:spPr>
          <a:xfrm>
            <a:off x="6092686" y="2136913"/>
            <a:ext cx="954157" cy="9939"/>
          </a:xfrm>
          <a:prstGeom prst="straightConnector1">
            <a:avLst/>
          </a:prstGeom>
          <a:ln w="38100">
            <a:tailEnd type="stealth"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144039" y="3399183"/>
            <a:ext cx="882926" cy="481078"/>
          </a:xfrm>
          <a:prstGeom prst="straightConnector1">
            <a:avLst/>
          </a:prstGeom>
          <a:ln w="38100">
            <a:tailEnd type="stealth"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66014" y="5605670"/>
            <a:ext cx="680829" cy="0"/>
          </a:xfrm>
          <a:prstGeom prst="straightConnector1">
            <a:avLst/>
          </a:prstGeom>
          <a:ln w="38100">
            <a:tailEnd type="stealth" w="med" len="lg"/>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3"/>
          </p:nvPr>
        </p:nvSpPr>
        <p:spPr>
          <a:xfrm>
            <a:off x="8686800" y="6513444"/>
            <a:ext cx="457200" cy="304800"/>
          </a:xfrm>
        </p:spPr>
        <p:txBody>
          <a:bodyPr/>
          <a:lstStyle/>
          <a:p>
            <a:pPr>
              <a:defRPr/>
            </a:pPr>
            <a:fld id="{51515D08-4A02-46A9-B24D-F30F9EFBDA49}" type="slidenum">
              <a:rPr lang="en-US" altLang="lv-LV">
                <a:latin typeface="Calibri" panose="020F0502020204030204" pitchFamily="34" charset="0"/>
              </a:rPr>
              <a:pPr>
                <a:defRPr/>
              </a:pPr>
              <a:t>10</a:t>
            </a:fld>
            <a:endParaRPr lang="en-US" altLang="lv-LV" dirty="0">
              <a:latin typeface="Calibri" panose="020F0502020204030204" pitchFamily="34" charset="0"/>
            </a:endParaRPr>
          </a:p>
        </p:txBody>
      </p:sp>
    </p:spTree>
    <p:extLst>
      <p:ext uri="{BB962C8B-B14F-4D97-AF65-F5344CB8AC3E}">
        <p14:creationId xmlns:p14="http://schemas.microsoft.com/office/powerpoint/2010/main" val="81342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rot="19350012">
            <a:off x="1098312" y="3582007"/>
            <a:ext cx="3414369" cy="1062446"/>
          </a:xfrm>
          <a:prstGeom prst="rightArrow">
            <a:avLst>
              <a:gd name="adj1" fmla="val 50000"/>
              <a:gd name="adj2" fmla="val 7629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p:cNvSpPr>
            <a:spLocks noGrp="1"/>
          </p:cNvSpPr>
          <p:nvPr>
            <p:ph type="title"/>
          </p:nvPr>
        </p:nvSpPr>
        <p:spPr/>
        <p:txBody>
          <a:bodyPr>
            <a:normAutofit/>
          </a:bodyPr>
          <a:lstStyle/>
          <a:p>
            <a:r>
              <a:rPr lang="lv-LV" sz="2600" dirty="0" smtClean="0">
                <a:solidFill>
                  <a:srgbClr val="228B9D"/>
                </a:solidFill>
                <a:effectLst>
                  <a:outerShdw blurRad="38100" dist="38100" dir="2700000" algn="tl">
                    <a:srgbClr val="000000">
                      <a:alpha val="43137"/>
                    </a:srgbClr>
                  </a:outerShdw>
                </a:effectLst>
                <a:latin typeface="Segoe UI" panose="020B0502040204020203" pitchFamily="34" charset="0"/>
              </a:rPr>
              <a:t>DARBASPĒKA IZMAKSAS AUG STRAUJĀK NEKĀ PRODUKTIVITĀTE</a:t>
            </a:r>
            <a:endParaRPr lang="lv-LV" sz="2600" dirty="0"/>
          </a:p>
        </p:txBody>
      </p:sp>
      <p:sp>
        <p:nvSpPr>
          <p:cNvPr id="3" name="Content Placeholder 2"/>
          <p:cNvSpPr>
            <a:spLocks noGrp="1"/>
          </p:cNvSpPr>
          <p:nvPr>
            <p:ph idx="1"/>
          </p:nvPr>
        </p:nvSpPr>
        <p:spPr>
          <a:xfrm>
            <a:off x="339635" y="1354527"/>
            <a:ext cx="8473440" cy="648450"/>
          </a:xfrm>
        </p:spPr>
        <p:txBody>
          <a:bodyPr>
            <a:normAutofit/>
          </a:bodyPr>
          <a:lstStyle/>
          <a:p>
            <a:pPr algn="ctr">
              <a:lnSpc>
                <a:spcPct val="100000"/>
              </a:lnSpc>
              <a:spcBef>
                <a:spcPts val="0"/>
              </a:spcBef>
            </a:pPr>
            <a:r>
              <a:rPr lang="lv-LV" sz="1600" dirty="0" smtClean="0">
                <a:solidFill>
                  <a:srgbClr val="0D879F"/>
                </a:solidFill>
              </a:rPr>
              <a:t>NOZARES MAKRO ANALĪZE-</a:t>
            </a:r>
          </a:p>
          <a:p>
            <a:pPr>
              <a:lnSpc>
                <a:spcPct val="100000"/>
              </a:lnSpc>
              <a:spcBef>
                <a:spcPts val="0"/>
              </a:spcBef>
            </a:pPr>
            <a:r>
              <a:rPr lang="lv-LV" sz="1600" dirty="0" smtClean="0">
                <a:solidFill>
                  <a:srgbClr val="0D879F"/>
                </a:solidFill>
              </a:rPr>
              <a:t>Datorprogrammēšana</a:t>
            </a:r>
            <a:r>
              <a:rPr lang="lv-LV" sz="1600" dirty="0">
                <a:solidFill>
                  <a:srgbClr val="0D879F"/>
                </a:solidFill>
              </a:rPr>
              <a:t>, konsultēšana, informācijas </a:t>
            </a:r>
            <a:r>
              <a:rPr lang="lv-LV" sz="1600" dirty="0" smtClean="0">
                <a:solidFill>
                  <a:srgbClr val="0D879F"/>
                </a:solidFill>
              </a:rPr>
              <a:t>pakalpojumi </a:t>
            </a:r>
            <a:r>
              <a:rPr lang="lv-LV" sz="1400" dirty="0" smtClean="0">
                <a:solidFill>
                  <a:srgbClr val="0D879F"/>
                </a:solidFill>
              </a:rPr>
              <a:t>(NACE red2 J62-63)</a:t>
            </a:r>
          </a:p>
          <a:p>
            <a:pPr>
              <a:lnSpc>
                <a:spcPct val="100000"/>
              </a:lnSpc>
              <a:spcBef>
                <a:spcPts val="0"/>
              </a:spcBef>
            </a:pPr>
            <a:endParaRPr lang="lv-LV" sz="1800" dirty="0" smtClean="0">
              <a:solidFill>
                <a:srgbClr val="0B768B"/>
              </a:solidFill>
            </a:endParaRPr>
          </a:p>
        </p:txBody>
      </p:sp>
      <p:graphicFrame>
        <p:nvGraphicFramePr>
          <p:cNvPr id="5" name="Chart 4"/>
          <p:cNvGraphicFramePr>
            <a:graphicFrameLocks/>
          </p:cNvGraphicFramePr>
          <p:nvPr>
            <p:extLst>
              <p:ext uri="{D42A27DB-BD31-4B8C-83A1-F6EECF244321}">
                <p14:modId xmlns:p14="http://schemas.microsoft.com/office/powerpoint/2010/main" val="3122018652"/>
              </p:ext>
            </p:extLst>
          </p:nvPr>
        </p:nvGraphicFramePr>
        <p:xfrm>
          <a:off x="99391" y="2558483"/>
          <a:ext cx="4575993" cy="41828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927932224"/>
              </p:ext>
            </p:extLst>
          </p:nvPr>
        </p:nvGraphicFramePr>
        <p:xfrm>
          <a:off x="4460100" y="2497275"/>
          <a:ext cx="4646432" cy="393929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717771" y="2191434"/>
            <a:ext cx="4232368" cy="523220"/>
          </a:xfrm>
          <a:prstGeom prst="rect">
            <a:avLst/>
          </a:prstGeom>
        </p:spPr>
        <p:txBody>
          <a:bodyPr wrap="square">
            <a:spAutoFit/>
          </a:bodyPr>
          <a:lstStyle/>
          <a:p>
            <a:pPr algn="ctr"/>
            <a:r>
              <a:rPr lang="lv-LV" sz="1400" dirty="0">
                <a:solidFill>
                  <a:srgbClr val="0D879F"/>
                </a:solidFill>
                <a:latin typeface="Candara" panose="020E0502030303020204" pitchFamily="34" charset="0"/>
                <a:ea typeface="Verdana" panose="020B0604030504040204" pitchFamily="34" charset="0"/>
                <a:cs typeface="Verdana" panose="020B0604030504040204" pitchFamily="34" charset="0"/>
              </a:rPr>
              <a:t>Produktivitāte un darbaspēka izmaksas </a:t>
            </a:r>
            <a:endParaRPr lang="lv-LV" sz="1400" dirty="0" smtClean="0">
              <a:solidFill>
                <a:srgbClr val="0D879F"/>
              </a:solidFill>
              <a:latin typeface="Candara" panose="020E0502030303020204" pitchFamily="34" charset="0"/>
              <a:ea typeface="Verdana" panose="020B0604030504040204" pitchFamily="34" charset="0"/>
              <a:cs typeface="Verdana" panose="020B0604030504040204" pitchFamily="34" charset="0"/>
            </a:endParaRPr>
          </a:p>
          <a:p>
            <a:pPr algn="ctr"/>
            <a:r>
              <a:rPr lang="lv-LV" sz="1400" dirty="0" smtClean="0">
                <a:solidFill>
                  <a:srgbClr val="0D879F"/>
                </a:solidFill>
                <a:latin typeface="Candara" panose="020E0502030303020204" pitchFamily="34" charset="0"/>
                <a:ea typeface="Verdana" panose="020B0604030504040204" pitchFamily="34" charset="0"/>
                <a:cs typeface="Verdana" panose="020B0604030504040204" pitchFamily="34" charset="0"/>
              </a:rPr>
              <a:t>ES-28 </a:t>
            </a:r>
            <a:r>
              <a:rPr lang="lv-LV" sz="1400" dirty="0">
                <a:solidFill>
                  <a:srgbClr val="0D879F"/>
                </a:solidFill>
                <a:latin typeface="Candara" panose="020E0502030303020204" pitchFamily="34" charset="0"/>
                <a:ea typeface="Verdana" panose="020B0604030504040204" pitchFamily="34" charset="0"/>
                <a:cs typeface="Verdana" panose="020B0604030504040204" pitchFamily="34" charset="0"/>
              </a:rPr>
              <a:t>valstīs 2014.g</a:t>
            </a:r>
          </a:p>
        </p:txBody>
      </p:sp>
      <p:sp>
        <p:nvSpPr>
          <p:cNvPr id="8" name="Rectangle 7"/>
          <p:cNvSpPr/>
          <p:nvPr/>
        </p:nvSpPr>
        <p:spPr>
          <a:xfrm>
            <a:off x="1127704" y="2204888"/>
            <a:ext cx="3355583" cy="523220"/>
          </a:xfrm>
          <a:prstGeom prst="rect">
            <a:avLst/>
          </a:prstGeom>
        </p:spPr>
        <p:txBody>
          <a:bodyPr wrap="square">
            <a:spAutoFit/>
          </a:bodyPr>
          <a:lstStyle/>
          <a:p>
            <a:pPr algn="ctr"/>
            <a:r>
              <a:rPr lang="lv-LV" sz="1400" dirty="0" smtClean="0">
                <a:solidFill>
                  <a:srgbClr val="0D879F"/>
                </a:solidFill>
                <a:latin typeface="Candara" panose="020E0502030303020204" pitchFamily="34" charset="0"/>
                <a:ea typeface="Verdana" panose="020B0604030504040204" pitchFamily="34" charset="0"/>
                <a:cs typeface="Verdana" panose="020B0604030504040204" pitchFamily="34" charset="0"/>
              </a:rPr>
              <a:t>Produktivitātes </a:t>
            </a:r>
            <a:r>
              <a:rPr lang="lv-LV" sz="1400" dirty="0">
                <a:solidFill>
                  <a:srgbClr val="0D879F"/>
                </a:solidFill>
                <a:latin typeface="Candara" panose="020E0502030303020204" pitchFamily="34" charset="0"/>
                <a:ea typeface="Verdana" panose="020B0604030504040204" pitchFamily="34" charset="0"/>
                <a:cs typeface="Verdana" panose="020B0604030504040204" pitchFamily="34" charset="0"/>
              </a:rPr>
              <a:t>un darbaspēka </a:t>
            </a:r>
            <a:r>
              <a:rPr lang="lv-LV" sz="1400" dirty="0" smtClean="0">
                <a:solidFill>
                  <a:srgbClr val="0D879F"/>
                </a:solidFill>
                <a:latin typeface="Candara" panose="020E0502030303020204" pitchFamily="34" charset="0"/>
                <a:ea typeface="Verdana" panose="020B0604030504040204" pitchFamily="34" charset="0"/>
                <a:cs typeface="Verdana" panose="020B0604030504040204" pitchFamily="34" charset="0"/>
              </a:rPr>
              <a:t>izmaksu </a:t>
            </a:r>
          </a:p>
          <a:p>
            <a:pPr algn="ctr"/>
            <a:r>
              <a:rPr lang="lv-LV" sz="1400" dirty="0" smtClean="0">
                <a:solidFill>
                  <a:srgbClr val="0D879F"/>
                </a:solidFill>
                <a:latin typeface="Candara" panose="020E0502030303020204" pitchFamily="34" charset="0"/>
                <a:ea typeface="Verdana" panose="020B0604030504040204" pitchFamily="34" charset="0"/>
                <a:cs typeface="Verdana" panose="020B0604030504040204" pitchFamily="34" charset="0"/>
              </a:rPr>
              <a:t>dinamika 2005-2014</a:t>
            </a:r>
            <a:endParaRPr lang="lv-LV" sz="1400" dirty="0">
              <a:solidFill>
                <a:srgbClr val="0D879F"/>
              </a:solidFill>
              <a:latin typeface="Candara" panose="020E0502030303020204" pitchFamily="34" charset="0"/>
              <a:ea typeface="Verdana" panose="020B0604030504040204" pitchFamily="34" charset="0"/>
              <a:cs typeface="Verdana" panose="020B0604030504040204" pitchFamily="34" charset="0"/>
            </a:endParaRPr>
          </a:p>
        </p:txBody>
      </p:sp>
      <p:sp>
        <p:nvSpPr>
          <p:cNvPr id="10" name="Slide Number Placeholder 9"/>
          <p:cNvSpPr>
            <a:spLocks noGrp="1"/>
          </p:cNvSpPr>
          <p:nvPr>
            <p:ph type="sldNum" sz="quarter" idx="10"/>
          </p:nvPr>
        </p:nvSpPr>
        <p:spPr>
          <a:xfrm>
            <a:off x="8464906" y="6477000"/>
            <a:ext cx="635000" cy="304800"/>
          </a:xfrm>
        </p:spPr>
        <p:txBody>
          <a:bodyPr/>
          <a:lstStyle/>
          <a:p>
            <a:fld id="{BB52BD7A-E27C-4D8B-9BA7-C703671C96E0}" type="slidenum">
              <a:rPr lang="en-US" altLang="lv-LV"/>
              <a:pPr/>
              <a:t>11</a:t>
            </a:fld>
            <a:endParaRPr lang="en-US" altLang="lv-LV" dirty="0"/>
          </a:p>
        </p:txBody>
      </p:sp>
    </p:spTree>
    <p:extLst>
      <p:ext uri="{BB962C8B-B14F-4D97-AF65-F5344CB8AC3E}">
        <p14:creationId xmlns:p14="http://schemas.microsoft.com/office/powerpoint/2010/main" val="1212298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89043" y="238539"/>
            <a:ext cx="7320125" cy="1179103"/>
          </a:xfrm>
        </p:spPr>
        <p:txBody>
          <a:bodyPr>
            <a:noAutofit/>
          </a:bodyPr>
          <a:lstStyle/>
          <a:p>
            <a:pPr>
              <a:defRPr/>
            </a:pPr>
            <a:r>
              <a:rPr lang="lv-LV" sz="2600" dirty="0">
                <a:solidFill>
                  <a:srgbClr val="228B9D"/>
                </a:solidFill>
                <a:effectLst>
                  <a:outerShdw blurRad="38100" dist="38100" dir="2700000" algn="tl">
                    <a:srgbClr val="000000">
                      <a:alpha val="43137"/>
                    </a:srgbClr>
                  </a:outerShdw>
                </a:effectLst>
                <a:latin typeface="Segoe UI" panose="020B0502040204020203" pitchFamily="34" charset="0"/>
              </a:rPr>
              <a:t>EKSPORTA IENĀKUMI UZ 1 STRĀDĀJOŠO AUG, BET IR BŪTISKI MAZĀKI NEKĀ VIDĒJI ES</a:t>
            </a:r>
          </a:p>
        </p:txBody>
      </p:sp>
      <p:sp>
        <p:nvSpPr>
          <p:cNvPr id="6" name="Content Placeholder 2"/>
          <p:cNvSpPr>
            <a:spLocks noGrp="1"/>
          </p:cNvSpPr>
          <p:nvPr>
            <p:ph idx="1"/>
          </p:nvPr>
        </p:nvSpPr>
        <p:spPr>
          <a:xfrm>
            <a:off x="339635" y="1354527"/>
            <a:ext cx="8473440" cy="648450"/>
          </a:xfrm>
        </p:spPr>
        <p:txBody>
          <a:bodyPr>
            <a:normAutofit/>
          </a:bodyPr>
          <a:lstStyle/>
          <a:p>
            <a:pPr algn="ctr">
              <a:lnSpc>
                <a:spcPct val="100000"/>
              </a:lnSpc>
              <a:spcBef>
                <a:spcPts val="0"/>
              </a:spcBef>
            </a:pPr>
            <a:r>
              <a:rPr lang="lv-LV" sz="1600" dirty="0" smtClean="0">
                <a:solidFill>
                  <a:srgbClr val="0D879F"/>
                </a:solidFill>
              </a:rPr>
              <a:t>NOZARES MAKRO ANALĪZE-</a:t>
            </a:r>
          </a:p>
          <a:p>
            <a:pPr>
              <a:lnSpc>
                <a:spcPct val="100000"/>
              </a:lnSpc>
              <a:spcBef>
                <a:spcPts val="0"/>
              </a:spcBef>
            </a:pPr>
            <a:r>
              <a:rPr lang="lv-LV" sz="1600" dirty="0" smtClean="0">
                <a:solidFill>
                  <a:srgbClr val="0D879F"/>
                </a:solidFill>
              </a:rPr>
              <a:t>Datorprogrammēšana</a:t>
            </a:r>
            <a:r>
              <a:rPr lang="lv-LV" sz="1600" dirty="0">
                <a:solidFill>
                  <a:srgbClr val="0D879F"/>
                </a:solidFill>
              </a:rPr>
              <a:t>, konsultēšana, informācijas </a:t>
            </a:r>
            <a:r>
              <a:rPr lang="lv-LV" sz="1600" dirty="0" smtClean="0">
                <a:solidFill>
                  <a:srgbClr val="0D879F"/>
                </a:solidFill>
              </a:rPr>
              <a:t>pakalpojumi </a:t>
            </a:r>
            <a:r>
              <a:rPr lang="lv-LV" sz="1400" dirty="0" smtClean="0">
                <a:solidFill>
                  <a:srgbClr val="0D879F"/>
                </a:solidFill>
              </a:rPr>
              <a:t>(NACE red2 J62-63)</a:t>
            </a:r>
          </a:p>
          <a:p>
            <a:pPr>
              <a:lnSpc>
                <a:spcPct val="100000"/>
              </a:lnSpc>
              <a:spcBef>
                <a:spcPts val="0"/>
              </a:spcBef>
            </a:pPr>
            <a:endParaRPr lang="lv-LV" sz="1800" dirty="0" smtClean="0">
              <a:solidFill>
                <a:srgbClr val="0B768B"/>
              </a:solidFill>
            </a:endParaRPr>
          </a:p>
        </p:txBody>
      </p:sp>
      <p:graphicFrame>
        <p:nvGraphicFramePr>
          <p:cNvPr id="7" name="Object 16"/>
          <p:cNvGraphicFramePr>
            <a:graphicFrameLocks/>
          </p:cNvGraphicFramePr>
          <p:nvPr>
            <p:extLst>
              <p:ext uri="{D42A27DB-BD31-4B8C-83A1-F6EECF244321}">
                <p14:modId xmlns:p14="http://schemas.microsoft.com/office/powerpoint/2010/main" val="3133153260"/>
              </p:ext>
            </p:extLst>
          </p:nvPr>
        </p:nvGraphicFramePr>
        <p:xfrm>
          <a:off x="413477" y="2635112"/>
          <a:ext cx="3373332" cy="356752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876801" y="2191434"/>
            <a:ext cx="4232368" cy="307777"/>
          </a:xfrm>
          <a:prstGeom prst="rect">
            <a:avLst/>
          </a:prstGeom>
        </p:spPr>
        <p:txBody>
          <a:bodyPr wrap="square">
            <a:spAutoFit/>
          </a:bodyPr>
          <a:lstStyle/>
          <a:p>
            <a:pPr algn="ctr"/>
            <a:r>
              <a:rPr lang="lv-LV" sz="1400" dirty="0">
                <a:solidFill>
                  <a:srgbClr val="0D879F"/>
                </a:solidFill>
                <a:latin typeface="Candara" panose="020E0502030303020204" pitchFamily="34" charset="0"/>
                <a:ea typeface="Verdana" panose="020B0604030504040204" pitchFamily="34" charset="0"/>
                <a:cs typeface="Verdana" panose="020B0604030504040204" pitchFamily="34" charset="0"/>
              </a:rPr>
              <a:t>Eksports uz 1 strādājošo ES 28 valstīs, tūkst. EUR</a:t>
            </a:r>
          </a:p>
        </p:txBody>
      </p:sp>
      <p:sp>
        <p:nvSpPr>
          <p:cNvPr id="9" name="Rectangle 8"/>
          <p:cNvSpPr/>
          <p:nvPr/>
        </p:nvSpPr>
        <p:spPr>
          <a:xfrm>
            <a:off x="521418" y="2191434"/>
            <a:ext cx="3355583" cy="307777"/>
          </a:xfrm>
          <a:prstGeom prst="rect">
            <a:avLst/>
          </a:prstGeom>
        </p:spPr>
        <p:txBody>
          <a:bodyPr wrap="square">
            <a:spAutoFit/>
          </a:bodyPr>
          <a:lstStyle/>
          <a:p>
            <a:pPr algn="ctr"/>
            <a:r>
              <a:rPr lang="lv-LV" sz="1400" dirty="0">
                <a:solidFill>
                  <a:srgbClr val="0D879F"/>
                </a:solidFill>
                <a:latin typeface="Candara" panose="020E0502030303020204" pitchFamily="34" charset="0"/>
                <a:ea typeface="Verdana" panose="020B0604030504040204" pitchFamily="34" charset="0"/>
                <a:cs typeface="Verdana" panose="020B0604030504040204" pitchFamily="34" charset="0"/>
              </a:rPr>
              <a:t>Eksports uz 1 strādājošo, tūkst. EUR</a:t>
            </a:r>
          </a:p>
        </p:txBody>
      </p:sp>
      <p:graphicFrame>
        <p:nvGraphicFramePr>
          <p:cNvPr id="10" name="Chart 9"/>
          <p:cNvGraphicFramePr/>
          <p:nvPr>
            <p:extLst>
              <p:ext uri="{D42A27DB-BD31-4B8C-83A1-F6EECF244321}">
                <p14:modId xmlns:p14="http://schemas.microsoft.com/office/powerpoint/2010/main" val="2471481220"/>
              </p:ext>
            </p:extLst>
          </p:nvPr>
        </p:nvGraphicFramePr>
        <p:xfrm>
          <a:off x="4045226" y="2635112"/>
          <a:ext cx="4939748" cy="3689488"/>
        </p:xfrm>
        <a:graphic>
          <a:graphicData uri="http://schemas.openxmlformats.org/drawingml/2006/chart">
            <c:chart xmlns:c="http://schemas.openxmlformats.org/drawingml/2006/chart" xmlns:r="http://schemas.openxmlformats.org/officeDocument/2006/relationships" r:id="rId4"/>
          </a:graphicData>
        </a:graphic>
      </p:graphicFrame>
      <p:sp>
        <p:nvSpPr>
          <p:cNvPr id="11" name="Slide Number Placeholder 10"/>
          <p:cNvSpPr>
            <a:spLocks noGrp="1"/>
          </p:cNvSpPr>
          <p:nvPr>
            <p:ph type="sldNum" sz="quarter" idx="10"/>
          </p:nvPr>
        </p:nvSpPr>
        <p:spPr>
          <a:xfrm>
            <a:off x="8474169" y="6493631"/>
            <a:ext cx="635000" cy="304800"/>
          </a:xfrm>
        </p:spPr>
        <p:txBody>
          <a:bodyPr/>
          <a:lstStyle/>
          <a:p>
            <a:fld id="{BB52BD7A-E27C-4D8B-9BA7-C703671C96E0}" type="slidenum">
              <a:rPr lang="en-US" altLang="lv-LV"/>
              <a:pPr/>
              <a:t>12</a:t>
            </a:fld>
            <a:endParaRPr lang="en-US" altLang="lv-LV" dirty="0"/>
          </a:p>
        </p:txBody>
      </p:sp>
    </p:spTree>
    <p:extLst>
      <p:ext uri="{BB962C8B-B14F-4D97-AF65-F5344CB8AC3E}">
        <p14:creationId xmlns:p14="http://schemas.microsoft.com/office/powerpoint/2010/main" val="2684326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284163" y="1473153"/>
            <a:ext cx="8374062" cy="3081338"/>
          </a:xfrm>
        </p:spPr>
        <p:txBody>
          <a:bodyPr/>
          <a:lstStyle/>
          <a:p>
            <a:pPr marL="285750" indent="-285750">
              <a:buClr>
                <a:srgbClr val="00859B"/>
              </a:buClr>
              <a:buFont typeface="Wingdings" panose="05000000000000000000" pitchFamily="2" charset="2"/>
              <a:buChar char="q"/>
            </a:pPr>
            <a:r>
              <a:rPr lang="lv-LV" altLang="lv-LV" sz="1800" dirty="0" smtClean="0"/>
              <a:t>Biznesa stratēģijas nav vērstas uz inovācijas attīstību – </a:t>
            </a:r>
            <a:r>
              <a:rPr lang="lv-LV" altLang="lv-LV" sz="1800" b="1" dirty="0" smtClean="0"/>
              <a:t>nepieciešama biznesa stratēģijas maiņa</a:t>
            </a:r>
            <a:r>
              <a:rPr lang="lv-LV" altLang="lv-LV" sz="1800" dirty="0" smtClean="0"/>
              <a:t>:</a:t>
            </a:r>
          </a:p>
          <a:p>
            <a:pPr marL="285750" indent="-285750">
              <a:buClr>
                <a:srgbClr val="00859B"/>
              </a:buClr>
              <a:buFont typeface="Wingdings" panose="05000000000000000000" pitchFamily="2" charset="2"/>
              <a:buChar char="q"/>
            </a:pPr>
            <a:endParaRPr lang="lv-LV" altLang="lv-LV" sz="1600" dirty="0" smtClean="0"/>
          </a:p>
          <a:p>
            <a:pPr marL="285750" indent="-285750">
              <a:buClr>
                <a:srgbClr val="00859B"/>
              </a:buClr>
              <a:buFont typeface="Wingdings" panose="05000000000000000000" pitchFamily="2" charset="2"/>
              <a:buChar char="q"/>
            </a:pPr>
            <a:endParaRPr lang="lv-LV" altLang="lv-LV" sz="1800" dirty="0"/>
          </a:p>
          <a:p>
            <a:pPr marL="285750" indent="-285750">
              <a:buClr>
                <a:srgbClr val="00859B"/>
              </a:buClr>
              <a:buFont typeface="Wingdings" panose="05000000000000000000" pitchFamily="2" charset="2"/>
              <a:buChar char="q"/>
            </a:pPr>
            <a:endParaRPr lang="lv-LV" altLang="lv-LV" sz="1800" dirty="0" smtClean="0"/>
          </a:p>
          <a:p>
            <a:pPr marL="285750" indent="-285750">
              <a:buClr>
                <a:srgbClr val="00859B"/>
              </a:buClr>
              <a:buFont typeface="Wingdings" panose="05000000000000000000" pitchFamily="2" charset="2"/>
              <a:buChar char="q"/>
            </a:pPr>
            <a:endParaRPr lang="lv-LV" altLang="lv-LV" sz="1800" dirty="0"/>
          </a:p>
          <a:p>
            <a:pPr marL="285750" indent="-285750">
              <a:buClr>
                <a:srgbClr val="00859B"/>
              </a:buClr>
              <a:buFont typeface="Wingdings" panose="05000000000000000000" pitchFamily="2" charset="2"/>
              <a:buChar char="q"/>
            </a:pPr>
            <a:endParaRPr lang="lv-LV" altLang="lv-LV" sz="1000" dirty="0" smtClean="0"/>
          </a:p>
          <a:p>
            <a:pPr marL="285750" indent="-285750">
              <a:buClr>
                <a:srgbClr val="00859B"/>
              </a:buClr>
              <a:buFont typeface="Wingdings" panose="05000000000000000000" pitchFamily="2" charset="2"/>
              <a:buChar char="q"/>
            </a:pPr>
            <a:r>
              <a:rPr lang="lv-LV" altLang="lv-LV" sz="1800" b="1" dirty="0" smtClean="0"/>
              <a:t>Augstā rentabilitāte - kā šķērslis biznesa modeļa maiņai</a:t>
            </a:r>
          </a:p>
          <a:p>
            <a:pPr marL="285750" indent="-285750"/>
            <a:endParaRPr lang="lv-LV" altLang="lv-LV" sz="1800" dirty="0" smtClean="0"/>
          </a:p>
        </p:txBody>
      </p:sp>
      <p:sp>
        <p:nvSpPr>
          <p:cNvPr id="34818" name="Title 1"/>
          <p:cNvSpPr>
            <a:spLocks noGrp="1"/>
          </p:cNvSpPr>
          <p:nvPr>
            <p:ph type="title"/>
          </p:nvPr>
        </p:nvSpPr>
        <p:spPr>
          <a:xfrm>
            <a:off x="2537791" y="274493"/>
            <a:ext cx="6096000" cy="1036638"/>
          </a:xfrm>
        </p:spPr>
        <p:txBody>
          <a:bodyPr>
            <a:normAutofit/>
          </a:bodyPr>
          <a:lstStyle/>
          <a:p>
            <a:pPr eaLnBrk="1" hangingPunct="1"/>
            <a:r>
              <a:rPr lang="lv-LV" altLang="lv-LV" sz="2600" dirty="0"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BIZNESA STRATĒĢIJAS NAV VĒRSTAS UZ INOVĀCIJAS ATTĪSTĪBU </a:t>
            </a:r>
            <a:endParaRPr lang="lv-LV" altLang="lv-LV" sz="2600" dirty="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grpSp>
        <p:nvGrpSpPr>
          <p:cNvPr id="7" name="Group 6"/>
          <p:cNvGrpSpPr/>
          <p:nvPr/>
        </p:nvGrpSpPr>
        <p:grpSpPr>
          <a:xfrm>
            <a:off x="233089" y="2168239"/>
            <a:ext cx="4327594" cy="1208213"/>
            <a:chOff x="284163" y="4152848"/>
            <a:chExt cx="4327594" cy="1208213"/>
          </a:xfrm>
        </p:grpSpPr>
        <p:grpSp>
          <p:nvGrpSpPr>
            <p:cNvPr id="6" name="Group 5"/>
            <p:cNvGrpSpPr/>
            <p:nvPr/>
          </p:nvGrpSpPr>
          <p:grpSpPr>
            <a:xfrm>
              <a:off x="284163" y="4152848"/>
              <a:ext cx="4327594" cy="1208213"/>
              <a:chOff x="284163" y="4162787"/>
              <a:chExt cx="4327594" cy="1208213"/>
            </a:xfrm>
          </p:grpSpPr>
          <p:sp>
            <p:nvSpPr>
              <p:cNvPr id="34825" name="TextBox 1"/>
              <p:cNvSpPr txBox="1">
                <a:spLocks noChangeArrowheads="1"/>
              </p:cNvSpPr>
              <p:nvPr/>
            </p:nvSpPr>
            <p:spPr bwMode="auto">
              <a:xfrm>
                <a:off x="303147" y="4555645"/>
                <a:ext cx="14922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600" b="1" dirty="0" smtClean="0">
                    <a:latin typeface="Verdana" panose="020B0604030504040204" pitchFamily="34" charset="0"/>
                  </a:rPr>
                  <a:t>(A) </a:t>
                </a:r>
                <a:r>
                  <a:rPr lang="lv-LV" altLang="lv-LV" sz="1600" b="1" dirty="0">
                    <a:latin typeface="Verdana" panose="020B0604030504040204" pitchFamily="34" charset="0"/>
                  </a:rPr>
                  <a:t>PEĻŅA        </a:t>
                </a:r>
              </a:p>
              <a:p>
                <a:endParaRPr lang="lv-LV" altLang="lv-LV" dirty="0"/>
              </a:p>
            </p:txBody>
          </p:sp>
          <p:sp>
            <p:nvSpPr>
              <p:cNvPr id="34826" name="TextBox 17"/>
              <p:cNvSpPr txBox="1">
                <a:spLocks noChangeArrowheads="1"/>
              </p:cNvSpPr>
              <p:nvPr/>
            </p:nvSpPr>
            <p:spPr bwMode="auto">
              <a:xfrm>
                <a:off x="2204972" y="4278800"/>
                <a:ext cx="1947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600" b="1" dirty="0">
                    <a:latin typeface="Verdana" panose="020B0604030504040204" pitchFamily="34" charset="0"/>
                  </a:rPr>
                  <a:t>IENĀKUMI</a:t>
                </a:r>
              </a:p>
              <a:p>
                <a:endParaRPr lang="lv-LV" altLang="lv-LV" sz="1600" b="1" dirty="0">
                  <a:latin typeface="Verdana" panose="020B0604030504040204" pitchFamily="34" charset="0"/>
                </a:endParaRPr>
              </a:p>
              <a:p>
                <a:r>
                  <a:rPr lang="lv-LV" altLang="lv-LV" sz="1600" b="1" dirty="0" smtClean="0">
                    <a:latin typeface="Verdana" panose="020B0604030504040204" pitchFamily="34" charset="0"/>
                  </a:rPr>
                  <a:t>IZMAKSAS</a:t>
                </a:r>
                <a:endParaRPr lang="lv-LV" altLang="lv-LV" dirty="0"/>
              </a:p>
            </p:txBody>
          </p:sp>
          <p:pic>
            <p:nvPicPr>
              <p:cNvPr id="34832" name="Picture 24" descr="Att&amp;emacr;lu rezult&amp;amacr;ti vaic&amp;amacr;jumam “arrow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49" y="4709013"/>
                <a:ext cx="392113"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84163" y="4162787"/>
                <a:ext cx="4327594" cy="1208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5" name="Picture 2" descr="Image result for 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313080" y="4242665"/>
                <a:ext cx="603380" cy="351078"/>
              </a:xfrm>
              <a:prstGeom prst="rect">
                <a:avLst/>
              </a:prstGeom>
              <a:noFill/>
              <a:extLst>
                <a:ext uri="{909E8E84-426E-40DD-AFC4-6F175D3DCCD1}">
                  <a14:hiddenFill xmlns:a14="http://schemas.microsoft.com/office/drawing/2010/main">
                    <a:solidFill>
                      <a:srgbClr val="FFFFFF"/>
                    </a:solidFill>
                  </a14:hiddenFill>
                </a:ext>
              </a:extLst>
            </p:spPr>
          </p:pic>
        </p:grpSp>
        <p:pic>
          <p:nvPicPr>
            <p:cNvPr id="3483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87447" y="4642957"/>
              <a:ext cx="3937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30" descr="Att&amp;emacr;lu rezult&amp;amacr;ti vaic&amp;amacr;jumam “green arrow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6497" y="4555645"/>
              <a:ext cx="390525"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4" name="Chart 23"/>
          <p:cNvGraphicFramePr/>
          <p:nvPr>
            <p:extLst>
              <p:ext uri="{D42A27DB-BD31-4B8C-83A1-F6EECF244321}">
                <p14:modId xmlns:p14="http://schemas.microsoft.com/office/powerpoint/2010/main" val="757683932"/>
              </p:ext>
            </p:extLst>
          </p:nvPr>
        </p:nvGraphicFramePr>
        <p:xfrm>
          <a:off x="666218" y="4109583"/>
          <a:ext cx="8132229" cy="2656039"/>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p:cNvSpPr txBox="1"/>
          <p:nvPr/>
        </p:nvSpPr>
        <p:spPr>
          <a:xfrm>
            <a:off x="563696" y="3854871"/>
            <a:ext cx="2781547" cy="261610"/>
          </a:xfrm>
          <a:prstGeom prst="rect">
            <a:avLst/>
          </a:prstGeom>
          <a:noFill/>
        </p:spPr>
        <p:txBody>
          <a:bodyPr wrap="square" rtlCol="0">
            <a:spAutoFit/>
          </a:bodyPr>
          <a:lstStyle/>
          <a:p>
            <a:r>
              <a:rPr lang="lv-LV" sz="1100" b="1" dirty="0" smtClean="0">
                <a:latin typeface="Verdana" panose="020B0604030504040204" pitchFamily="34" charset="0"/>
                <a:ea typeface="Verdana" panose="020B0604030504040204" pitchFamily="34" charset="0"/>
                <a:cs typeface="Verdana" panose="020B0604030504040204" pitchFamily="34" charset="0"/>
              </a:rPr>
              <a:t>Pārtikas rūpniecības piemērs</a:t>
            </a:r>
            <a:endParaRPr lang="lv-LV" sz="11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8" name="Group 7"/>
          <p:cNvGrpSpPr/>
          <p:nvPr/>
        </p:nvGrpSpPr>
        <p:grpSpPr>
          <a:xfrm>
            <a:off x="4611076" y="2086459"/>
            <a:ext cx="4327594" cy="1281258"/>
            <a:chOff x="302253" y="5396948"/>
            <a:chExt cx="4327594" cy="1281258"/>
          </a:xfrm>
        </p:grpSpPr>
        <p:pic>
          <p:nvPicPr>
            <p:cNvPr id="34828" name="Picture 26" descr="Att&amp;emacr;lu rezult&amp;amacr;ti vaic&amp;amacr;jumam “arrow 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6718" y="6074535"/>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9" name="TextBox 20"/>
            <p:cNvSpPr txBox="1">
              <a:spLocks noChangeArrowheads="1"/>
            </p:cNvSpPr>
            <p:nvPr/>
          </p:nvSpPr>
          <p:spPr bwMode="auto">
            <a:xfrm>
              <a:off x="313080" y="5868160"/>
              <a:ext cx="14922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600" b="1" dirty="0">
                  <a:latin typeface="Verdana" panose="020B0604030504040204" pitchFamily="34" charset="0"/>
                </a:rPr>
                <a:t>(B) PEĻŅA        </a:t>
              </a:r>
            </a:p>
            <a:p>
              <a:endParaRPr lang="lv-LV" altLang="lv-LV" dirty="0"/>
            </a:p>
          </p:txBody>
        </p:sp>
        <p:sp>
          <p:nvSpPr>
            <p:cNvPr id="34830" name="TextBox 22"/>
            <p:cNvSpPr txBox="1">
              <a:spLocks noChangeArrowheads="1"/>
            </p:cNvSpPr>
            <p:nvPr/>
          </p:nvSpPr>
          <p:spPr bwMode="auto">
            <a:xfrm>
              <a:off x="2214905" y="5669722"/>
              <a:ext cx="1947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600" b="1" dirty="0" smtClean="0">
                  <a:latin typeface="Verdana" panose="020B0604030504040204" pitchFamily="34" charset="0"/>
                </a:rPr>
                <a:t>IENĀKUMI</a:t>
              </a:r>
            </a:p>
            <a:p>
              <a:endParaRPr lang="lv-LV" altLang="lv-LV" sz="1600" b="1" dirty="0">
                <a:latin typeface="Verdana" panose="020B0604030504040204" pitchFamily="34" charset="0"/>
              </a:endParaRPr>
            </a:p>
            <a:p>
              <a:r>
                <a:rPr lang="lv-LV" altLang="lv-LV" sz="1600" b="1" dirty="0" smtClean="0">
                  <a:latin typeface="Verdana" panose="020B0604030504040204" pitchFamily="34" charset="0"/>
                </a:rPr>
                <a:t>IZMAKSAS</a:t>
              </a:r>
              <a:endParaRPr lang="lv-LV" altLang="lv-LV" dirty="0"/>
            </a:p>
          </p:txBody>
        </p:sp>
        <p:pic>
          <p:nvPicPr>
            <p:cNvPr id="34831" name="Picture 26" descr="Att&amp;emacr;lu rezult&amp;amacr;ti vaic&amp;amacr;jumam “arrow 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7830" y="5595110"/>
              <a:ext cx="392113"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28" descr="Att&amp;emacr;lu rezult&amp;amacr;ti vaic&amp;amacr;jumam “PROFIT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81505" y="5742747"/>
              <a:ext cx="4254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302253" y="5469993"/>
              <a:ext cx="4327594" cy="1208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054" name="Picture 6" descr="Image result for check"/>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2257"/>
            <a:stretch/>
          </p:blipFill>
          <p:spPr bwMode="auto">
            <a:xfrm>
              <a:off x="364019" y="5396948"/>
              <a:ext cx="629616" cy="555302"/>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4" descr="Att&amp;emacr;lu rezult&amp;amacr;ti vaic&amp;amacr;jumam “arrow 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44875" y="2200383"/>
            <a:ext cx="39211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3"/>
          </p:nvPr>
        </p:nvSpPr>
        <p:spPr>
          <a:xfrm>
            <a:off x="8698834" y="6477000"/>
            <a:ext cx="404270" cy="304800"/>
          </a:xfrm>
        </p:spPr>
        <p:txBody>
          <a:bodyPr/>
          <a:lstStyle/>
          <a:p>
            <a:pPr>
              <a:defRPr/>
            </a:pPr>
            <a:fld id="{51515D08-4A02-46A9-B24D-F30F9EFBDA49}" type="slidenum">
              <a:rPr lang="en-US" altLang="lv-LV">
                <a:latin typeface="Calibri" panose="020F0502020204030204" pitchFamily="34" charset="0"/>
              </a:rPr>
              <a:pPr>
                <a:defRPr/>
              </a:pPr>
              <a:t>13</a:t>
            </a:fld>
            <a:endParaRPr lang="en-US" altLang="lv-LV" dirty="0">
              <a:latin typeface="Calibri" panose="020F0502020204030204" pitchFamily="34" charset="0"/>
            </a:endParaRPr>
          </a:p>
        </p:txBody>
      </p:sp>
    </p:spTree>
    <p:extLst>
      <p:ext uri="{BB962C8B-B14F-4D97-AF65-F5344CB8AC3E}">
        <p14:creationId xmlns:p14="http://schemas.microsoft.com/office/powerpoint/2010/main" val="1666349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450" y="172278"/>
            <a:ext cx="6697318" cy="1036642"/>
          </a:xfrm>
        </p:spPr>
        <p:txBody>
          <a:bodyPr>
            <a:noAutofit/>
          </a:bodyPr>
          <a:lstStyle/>
          <a:p>
            <a:r>
              <a:rPr lang="lv-LV" sz="2800" b="0" dirty="0"/>
              <a:t/>
            </a:r>
            <a:br>
              <a:rPr lang="lv-LV" sz="2800" b="0" dirty="0"/>
            </a:br>
            <a:r>
              <a:rPr lang="lv-LV" sz="2800" b="0" dirty="0"/>
              <a:t> </a:t>
            </a:r>
            <a:r>
              <a:rPr lang="lv-LV" sz="2800" dirty="0" err="1"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PWC</a:t>
            </a:r>
            <a:r>
              <a:rPr lang="lv-LV" sz="2800" dirty="0"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BALTIJAS VADĪTĀJU APTAUJA </a:t>
            </a:r>
            <a:r>
              <a:rPr lang="lv-LV" b="0" dirty="0"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(1)</a:t>
            </a:r>
            <a:endParaRPr lang="lv-LV" sz="2800" b="0" dirty="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6" name="Slide Number Placeholder 5"/>
          <p:cNvSpPr>
            <a:spLocks noGrp="1"/>
          </p:cNvSpPr>
          <p:nvPr>
            <p:ph type="sldNum" sz="quarter" idx="13"/>
          </p:nvPr>
        </p:nvSpPr>
        <p:spPr>
          <a:xfrm>
            <a:off x="8743122" y="6553200"/>
            <a:ext cx="400878" cy="304800"/>
          </a:xfrm>
        </p:spPr>
        <p:txBody>
          <a:bodyPr/>
          <a:lstStyle/>
          <a:p>
            <a:pPr>
              <a:defRPr/>
            </a:pPr>
            <a:fld id="{51515D08-4A02-46A9-B24D-F30F9EFBDA49}" type="slidenum">
              <a:rPr lang="en-US" altLang="lv-LV" smtClean="0"/>
              <a:pPr>
                <a:defRPr/>
              </a:pPr>
              <a:t>14</a:t>
            </a:fld>
            <a:endParaRPr lang="en-US" altLang="lv-LV" dirty="0"/>
          </a:p>
        </p:txBody>
      </p:sp>
      <p:pic>
        <p:nvPicPr>
          <p:cNvPr id="7" name="Picture 6"/>
          <p:cNvPicPr>
            <a:picLocks noChangeAspect="1"/>
          </p:cNvPicPr>
          <p:nvPr/>
        </p:nvPicPr>
        <p:blipFill rotWithShape="1">
          <a:blip r:embed="rId3"/>
          <a:srcRect l="14664" t="21859" r="28190" b="3381"/>
          <a:stretch/>
        </p:blipFill>
        <p:spPr>
          <a:xfrm>
            <a:off x="988237" y="1321906"/>
            <a:ext cx="7668744" cy="5486399"/>
          </a:xfrm>
          <a:prstGeom prst="rect">
            <a:avLst/>
          </a:prstGeom>
        </p:spPr>
      </p:pic>
    </p:spTree>
    <p:extLst>
      <p:ext uri="{BB962C8B-B14F-4D97-AF65-F5344CB8AC3E}">
        <p14:creationId xmlns:p14="http://schemas.microsoft.com/office/powerpoint/2010/main" val="4084280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8646823" y="6506817"/>
            <a:ext cx="467360" cy="304800"/>
          </a:xfrm>
        </p:spPr>
        <p:txBody>
          <a:bodyPr/>
          <a:lstStyle/>
          <a:p>
            <a:pPr>
              <a:defRPr/>
            </a:pPr>
            <a:fld id="{51515D08-4A02-46A9-B24D-F30F9EFBDA49}" type="slidenum">
              <a:rPr lang="en-US" altLang="lv-LV">
                <a:latin typeface="Calibri" panose="020F0502020204030204" pitchFamily="34" charset="0"/>
              </a:rPr>
              <a:pPr>
                <a:defRPr/>
              </a:pPr>
              <a:t>15</a:t>
            </a:fld>
            <a:endParaRPr lang="en-US" altLang="lv-LV" dirty="0">
              <a:latin typeface="Calibri" panose="020F0502020204030204" pitchFamily="34" charset="0"/>
            </a:endParaRPr>
          </a:p>
        </p:txBody>
      </p:sp>
      <p:pic>
        <p:nvPicPr>
          <p:cNvPr id="7" name="Picture 6"/>
          <p:cNvPicPr>
            <a:picLocks noChangeAspect="1"/>
          </p:cNvPicPr>
          <p:nvPr/>
        </p:nvPicPr>
        <p:blipFill rotWithShape="1">
          <a:blip r:embed="rId2"/>
          <a:srcRect l="14631" t="22117" r="27910" b="3497"/>
          <a:stretch/>
        </p:blipFill>
        <p:spPr>
          <a:xfrm>
            <a:off x="834886" y="1423964"/>
            <a:ext cx="7610061" cy="5387653"/>
          </a:xfrm>
          <a:prstGeom prst="rect">
            <a:avLst/>
          </a:prstGeom>
        </p:spPr>
      </p:pic>
      <p:sp>
        <p:nvSpPr>
          <p:cNvPr id="9" name="Title 1"/>
          <p:cNvSpPr>
            <a:spLocks noGrp="1"/>
          </p:cNvSpPr>
          <p:nvPr>
            <p:ph type="title"/>
          </p:nvPr>
        </p:nvSpPr>
        <p:spPr>
          <a:xfrm>
            <a:off x="2375450" y="172278"/>
            <a:ext cx="6697318" cy="1036642"/>
          </a:xfrm>
        </p:spPr>
        <p:txBody>
          <a:bodyPr>
            <a:noAutofit/>
          </a:bodyPr>
          <a:lstStyle/>
          <a:p>
            <a:r>
              <a:rPr lang="lv-LV" sz="2800" b="0" dirty="0"/>
              <a:t/>
            </a:r>
            <a:br>
              <a:rPr lang="lv-LV" sz="2800" b="0" dirty="0"/>
            </a:br>
            <a:r>
              <a:rPr lang="lv-LV" sz="2800" b="0" dirty="0"/>
              <a:t> </a:t>
            </a:r>
            <a:r>
              <a:rPr lang="lv-LV" sz="2800" dirty="0" err="1"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PWC</a:t>
            </a:r>
            <a:r>
              <a:rPr lang="lv-LV" sz="2800" dirty="0"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BALTIJAS VADĪTĀJU APTAUJA </a:t>
            </a:r>
            <a:r>
              <a:rPr lang="lv-LV" b="0" dirty="0"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(2)</a:t>
            </a:r>
            <a:endParaRPr lang="lv-LV" sz="2800" b="0" dirty="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03293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8686800" y="6553200"/>
            <a:ext cx="400878" cy="304800"/>
          </a:xfrm>
        </p:spPr>
        <p:txBody>
          <a:bodyPr/>
          <a:lstStyle/>
          <a:p>
            <a:pPr>
              <a:defRPr/>
            </a:pPr>
            <a:fld id="{51515D08-4A02-46A9-B24D-F30F9EFBDA49}" type="slidenum">
              <a:rPr lang="en-US" altLang="lv-LV">
                <a:latin typeface="Calibri" panose="020F0502020204030204" pitchFamily="34" charset="0"/>
              </a:rPr>
              <a:pPr>
                <a:defRPr/>
              </a:pPr>
              <a:t>16</a:t>
            </a:fld>
            <a:endParaRPr lang="en-US" altLang="lv-LV" dirty="0">
              <a:latin typeface="Calibri" panose="020F0502020204030204" pitchFamily="34" charset="0"/>
            </a:endParaRPr>
          </a:p>
        </p:txBody>
      </p:sp>
      <p:pic>
        <p:nvPicPr>
          <p:cNvPr id="7" name="Picture 6"/>
          <p:cNvPicPr>
            <a:picLocks noChangeAspect="1"/>
          </p:cNvPicPr>
          <p:nvPr/>
        </p:nvPicPr>
        <p:blipFill rotWithShape="1">
          <a:blip r:embed="rId3"/>
          <a:srcRect l="14433" t="21910" r="27755" b="3403"/>
          <a:stretch/>
        </p:blipFill>
        <p:spPr>
          <a:xfrm>
            <a:off x="581439" y="1490700"/>
            <a:ext cx="7469257" cy="5277070"/>
          </a:xfrm>
          <a:prstGeom prst="rect">
            <a:avLst/>
          </a:prstGeom>
        </p:spPr>
      </p:pic>
      <p:sp>
        <p:nvSpPr>
          <p:cNvPr id="8" name="Title 1"/>
          <p:cNvSpPr>
            <a:spLocks noGrp="1"/>
          </p:cNvSpPr>
          <p:nvPr>
            <p:ph type="title"/>
          </p:nvPr>
        </p:nvSpPr>
        <p:spPr>
          <a:xfrm>
            <a:off x="2375450" y="172278"/>
            <a:ext cx="6697318" cy="1036642"/>
          </a:xfrm>
        </p:spPr>
        <p:txBody>
          <a:bodyPr>
            <a:noAutofit/>
          </a:bodyPr>
          <a:lstStyle/>
          <a:p>
            <a:r>
              <a:rPr lang="lv-LV" sz="2800" b="0" dirty="0"/>
              <a:t/>
            </a:r>
            <a:br>
              <a:rPr lang="lv-LV" sz="2800" b="0" dirty="0"/>
            </a:br>
            <a:r>
              <a:rPr lang="lv-LV" sz="2800" b="0" dirty="0"/>
              <a:t> </a:t>
            </a:r>
            <a:r>
              <a:rPr lang="lv-LV" sz="2800" dirty="0" err="1"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PWC</a:t>
            </a:r>
            <a:r>
              <a:rPr lang="lv-LV" sz="2800" dirty="0"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BALTIJAS VADĪTĀJU APTAUJA </a:t>
            </a:r>
            <a:r>
              <a:rPr lang="lv-LV" b="0" dirty="0"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(3)</a:t>
            </a:r>
            <a:endParaRPr lang="lv-LV" sz="2800" b="0" dirty="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57321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137647" y="58413"/>
            <a:ext cx="5748661" cy="78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b" anchorCtr="0" compatLnSpc="1">
            <a:prstTxWarp prst="textNoShape">
              <a:avLst/>
            </a:prstTxWarp>
            <a:noAutofit/>
          </a:bodyPr>
          <a:lstStyle>
            <a:lvl1pPr algn="l" defTabSz="938213" rtl="0" eaLnBrk="1" fontAlgn="base" hangingPunct="1">
              <a:spcBef>
                <a:spcPct val="0"/>
              </a:spcBef>
              <a:spcAft>
                <a:spcPct val="0"/>
              </a:spcAft>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eaLnBrk="0" hangingPunct="0">
              <a:defRPr/>
            </a:pPr>
            <a:r>
              <a:rPr lang="lv-LV" sz="2600" dirty="0"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MĒRĶI </a:t>
            </a:r>
            <a:r>
              <a:rPr lang="lv-LV" sz="2000" b="0" dirty="0"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(1)</a:t>
            </a:r>
            <a:endParaRPr lang="lv-LV" sz="2000" b="0" dirty="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8" name="Chart 7"/>
          <p:cNvGraphicFramePr/>
          <p:nvPr>
            <p:extLst>
              <p:ext uri="{D42A27DB-BD31-4B8C-83A1-F6EECF244321}">
                <p14:modId xmlns:p14="http://schemas.microsoft.com/office/powerpoint/2010/main" val="3356483974"/>
              </p:ext>
            </p:extLst>
          </p:nvPr>
        </p:nvGraphicFramePr>
        <p:xfrm>
          <a:off x="612396" y="2331502"/>
          <a:ext cx="3600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945182" y="1829933"/>
            <a:ext cx="2855323" cy="400110"/>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lv-LV" sz="1000" b="1"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Produktivitāte </a:t>
            </a:r>
            <a:r>
              <a:rPr lang="lv-LV" sz="1000" b="1" dirty="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faktiskajās cenās  </a:t>
            </a:r>
            <a:r>
              <a:rPr lang="lv-LV" sz="1000" b="1"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tautsaimniecībā</a:t>
            </a:r>
          </a:p>
          <a:p>
            <a:pPr algn="ctr">
              <a:defRPr sz="1862" b="0" i="0" u="none" strike="noStrike" kern="1200" spc="0" baseline="0">
                <a:solidFill>
                  <a:prstClr val="black">
                    <a:lumMod val="65000"/>
                    <a:lumOff val="35000"/>
                  </a:prstClr>
                </a:solidFill>
                <a:latin typeface="+mn-lt"/>
                <a:ea typeface="+mn-ea"/>
                <a:cs typeface="+mn-cs"/>
              </a:defRPr>
            </a:pPr>
            <a:r>
              <a:rPr lang="lv-LV" sz="1000"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 </a:t>
            </a:r>
            <a:r>
              <a:rPr lang="lv-LV" sz="1000" dirty="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no ES-28 vidējā </a:t>
            </a:r>
            <a:r>
              <a:rPr lang="lv-LV" sz="1000"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rādītāja)</a:t>
            </a:r>
            <a:endParaRPr lang="lv-LV" sz="1000" dirty="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160713" y="6093767"/>
            <a:ext cx="4051683" cy="338554"/>
          </a:xfrm>
          <a:prstGeom prst="rect">
            <a:avLst/>
          </a:prstGeom>
          <a:solidFill>
            <a:srgbClr val="228B9D"/>
          </a:solidFill>
        </p:spPr>
        <p:txBody>
          <a:bodyPr wrap="square" rtlCol="0">
            <a:spAutoFit/>
          </a:bodyPr>
          <a:lstStyle/>
          <a:p>
            <a:pPr algn="ctr">
              <a:defRPr sz="1862" b="0" i="0" u="none" strike="noStrike" kern="1200" spc="0" baseline="0">
                <a:solidFill>
                  <a:prstClr val="black">
                    <a:lumMod val="65000"/>
                    <a:lumOff val="35000"/>
                  </a:prstClr>
                </a:solidFill>
                <a:latin typeface="+mn-lt"/>
                <a:ea typeface="+mn-ea"/>
                <a:cs typeface="+mn-cs"/>
              </a:defRPr>
            </a:pPr>
            <a:r>
              <a:rPr lang="lv-LV" sz="1600" b="1" dirty="0">
                <a:solidFill>
                  <a:prstClr val="white"/>
                </a:solidFill>
                <a:latin typeface="Verdana" panose="020B0604030504040204" pitchFamily="34" charset="0"/>
                <a:ea typeface="Verdana" panose="020B0604030504040204" pitchFamily="34" charset="0"/>
                <a:cs typeface="Verdana" panose="020B0604030504040204" pitchFamily="34" charset="0"/>
              </a:rPr>
              <a:t>43% </a:t>
            </a:r>
            <a:r>
              <a:rPr lang="lv-LV" sz="1600" b="1" dirty="0">
                <a:solidFill>
                  <a:prstClr val="white"/>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lv-LV" sz="1600" b="1"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lv-LV" sz="1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50 </a:t>
            </a:r>
            <a:r>
              <a:rPr lang="lv-LV" sz="1600" b="1"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lv-LV" sz="1200" dirty="0">
                <a:solidFill>
                  <a:prstClr val="white"/>
                </a:solidFill>
                <a:latin typeface="Verdana" panose="020B0604030504040204" pitchFamily="34" charset="0"/>
                <a:ea typeface="Verdana" panose="020B0604030504040204" pitchFamily="34" charset="0"/>
                <a:cs typeface="Verdana" panose="020B0604030504040204" pitchFamily="34" charset="0"/>
              </a:rPr>
              <a:t>no ES-28</a:t>
            </a:r>
          </a:p>
        </p:txBody>
      </p:sp>
      <p:graphicFrame>
        <p:nvGraphicFramePr>
          <p:cNvPr id="10" name="Chart 9"/>
          <p:cNvGraphicFramePr/>
          <p:nvPr>
            <p:extLst>
              <p:ext uri="{D42A27DB-BD31-4B8C-83A1-F6EECF244321}">
                <p14:modId xmlns:p14="http://schemas.microsoft.com/office/powerpoint/2010/main" val="1203245299"/>
              </p:ext>
            </p:extLst>
          </p:nvPr>
        </p:nvGraphicFramePr>
        <p:xfrm>
          <a:off x="4686300" y="2331502"/>
          <a:ext cx="3600000" cy="324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5140831" y="1816453"/>
            <a:ext cx="2855323" cy="400110"/>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lv-LV" sz="1000" b="1"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Preču un pakalpojumu eksports</a:t>
            </a:r>
          </a:p>
          <a:p>
            <a:pPr algn="ctr">
              <a:defRPr sz="1862" b="0" i="0" u="none" strike="noStrike" kern="1200" spc="0" baseline="0">
                <a:solidFill>
                  <a:prstClr val="black">
                    <a:lumMod val="65000"/>
                    <a:lumOff val="35000"/>
                  </a:prstClr>
                </a:solidFill>
                <a:latin typeface="+mn-lt"/>
                <a:ea typeface="+mn-ea"/>
                <a:cs typeface="+mn-cs"/>
              </a:defRPr>
            </a:pPr>
            <a:r>
              <a:rPr lang="lv-LV" sz="1000"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 </a:t>
            </a:r>
            <a:r>
              <a:rPr lang="lv-LV" sz="1000" dirty="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no </a:t>
            </a:r>
            <a:r>
              <a:rPr lang="lv-LV" sz="1000"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IKP)</a:t>
            </a:r>
            <a:endParaRPr lang="lv-LV" sz="1000" dirty="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4686300" y="6093767"/>
            <a:ext cx="4051683" cy="338554"/>
          </a:xfrm>
          <a:prstGeom prst="rect">
            <a:avLst/>
          </a:prstGeom>
          <a:solidFill>
            <a:srgbClr val="228B9D"/>
          </a:solidFill>
        </p:spPr>
        <p:txBody>
          <a:bodyPr wrap="square" rtlCol="0">
            <a:spAutoFit/>
          </a:bodyPr>
          <a:lstStyle/>
          <a:p>
            <a:pPr algn="ctr">
              <a:defRPr sz="1862" b="0" i="0" u="none" strike="noStrike" kern="1200" spc="0" baseline="0">
                <a:solidFill>
                  <a:prstClr val="black">
                    <a:lumMod val="65000"/>
                    <a:lumOff val="35000"/>
                  </a:prstClr>
                </a:solidFill>
                <a:latin typeface="+mn-lt"/>
                <a:ea typeface="+mn-ea"/>
                <a:cs typeface="+mn-cs"/>
              </a:defRPr>
            </a:pPr>
            <a:r>
              <a:rPr lang="lv-LV" sz="1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58% </a:t>
            </a:r>
            <a:r>
              <a:rPr lang="lv-LV" sz="1600" b="1" dirty="0">
                <a:solidFill>
                  <a:prstClr val="white"/>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lv-LV" sz="1600" b="1"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lv-LV" sz="1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62 </a:t>
            </a:r>
            <a:r>
              <a:rPr lang="lv-LV" sz="1600" b="1"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lv-LV" sz="1200" dirty="0">
                <a:solidFill>
                  <a:prstClr val="white"/>
                </a:solidFill>
                <a:latin typeface="Verdana" panose="020B0604030504040204" pitchFamily="34" charset="0"/>
                <a:ea typeface="Verdana" panose="020B0604030504040204" pitchFamily="34" charset="0"/>
                <a:cs typeface="Verdana" panose="020B0604030504040204" pitchFamily="34" charset="0"/>
              </a:rPr>
              <a:t>no </a:t>
            </a:r>
            <a:r>
              <a:rPr lang="lv-LV" sz="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IKP</a:t>
            </a:r>
            <a:endParaRPr lang="lv-LV"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221871" y="1415862"/>
            <a:ext cx="4051683" cy="338554"/>
          </a:xfrm>
          <a:prstGeom prst="rect">
            <a:avLst/>
          </a:prstGeom>
          <a:solidFill>
            <a:srgbClr val="228B9D"/>
          </a:solidFill>
        </p:spPr>
        <p:txBody>
          <a:bodyPr wrap="square" rtlCol="0">
            <a:spAutoFit/>
          </a:bodyPr>
          <a:lstStyle/>
          <a:p>
            <a:pPr algn="ctr">
              <a:defRPr sz="1862" b="0" i="0" u="none" strike="noStrike" kern="1200" spc="0" baseline="0">
                <a:solidFill>
                  <a:prstClr val="black">
                    <a:lumMod val="65000"/>
                    <a:lumOff val="35000"/>
                  </a:prstClr>
                </a:solidFill>
                <a:latin typeface="+mn-lt"/>
                <a:ea typeface="+mn-ea"/>
                <a:cs typeface="+mn-cs"/>
              </a:defRPr>
            </a:pPr>
            <a:r>
              <a:rPr lang="lv-LV" sz="1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Produktivitāte</a:t>
            </a:r>
            <a:endParaRPr lang="lv-LV"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4686299" y="1412655"/>
            <a:ext cx="4051683" cy="338554"/>
          </a:xfrm>
          <a:prstGeom prst="rect">
            <a:avLst/>
          </a:prstGeom>
          <a:solidFill>
            <a:srgbClr val="228B9D"/>
          </a:solidFill>
        </p:spPr>
        <p:txBody>
          <a:bodyPr wrap="square" rtlCol="0">
            <a:spAutoFit/>
          </a:bodyPr>
          <a:lstStyle/>
          <a:p>
            <a:pPr algn="ctr">
              <a:defRPr sz="1862" b="0" i="0" u="none" strike="noStrike" kern="1200" spc="0" baseline="0">
                <a:solidFill>
                  <a:prstClr val="black">
                    <a:lumMod val="65000"/>
                    <a:lumOff val="35000"/>
                  </a:prstClr>
                </a:solidFill>
                <a:latin typeface="+mn-lt"/>
                <a:ea typeface="+mn-ea"/>
                <a:cs typeface="+mn-cs"/>
              </a:defRPr>
            </a:pPr>
            <a:r>
              <a:rPr lang="lv-LV" sz="1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Eksports</a:t>
            </a:r>
            <a:endParaRPr lang="lv-LV"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3"/>
          </p:nvPr>
        </p:nvSpPr>
        <p:spPr>
          <a:xfrm>
            <a:off x="8737983" y="6536635"/>
            <a:ext cx="351908" cy="304800"/>
          </a:xfrm>
        </p:spPr>
        <p:txBody>
          <a:bodyPr/>
          <a:lstStyle/>
          <a:p>
            <a:pPr>
              <a:defRPr/>
            </a:pPr>
            <a:fld id="{895567A7-0F9D-442F-83E6-775795910048}" type="slidenum">
              <a:rPr lang="en-US" altLang="lv-LV" sz="1000">
                <a:latin typeface="Calibri" panose="020F0502020204030204" pitchFamily="34" charset="0"/>
              </a:rPr>
              <a:pPr>
                <a:defRPr/>
              </a:pPr>
              <a:t>17</a:t>
            </a:fld>
            <a:endParaRPr lang="en-US" altLang="lv-LV" sz="1000" dirty="0">
              <a:latin typeface="Calibri" panose="020F0502020204030204" pitchFamily="34" charset="0"/>
            </a:endParaRPr>
          </a:p>
        </p:txBody>
      </p:sp>
    </p:spTree>
    <p:extLst>
      <p:ext uri="{BB962C8B-B14F-4D97-AF65-F5344CB8AC3E}">
        <p14:creationId xmlns:p14="http://schemas.microsoft.com/office/powerpoint/2010/main" val="412227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93470" y="1780492"/>
            <a:ext cx="2887980" cy="400110"/>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lv-LV" sz="1000" b="1" dirty="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Bruto pamatkapitāla veidošana</a:t>
            </a:r>
            <a:endParaRPr lang="lv-LV" sz="1000" b="1"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endParaRPr>
          </a:p>
          <a:p>
            <a:pPr algn="ctr">
              <a:defRPr sz="1862" b="0" i="0" u="none" strike="noStrike" kern="1200" spc="0" baseline="0">
                <a:solidFill>
                  <a:prstClr val="black">
                    <a:lumMod val="65000"/>
                    <a:lumOff val="35000"/>
                  </a:prstClr>
                </a:solidFill>
                <a:latin typeface="+mn-lt"/>
                <a:ea typeface="+mn-ea"/>
                <a:cs typeface="+mn-cs"/>
              </a:defRPr>
            </a:pPr>
            <a:r>
              <a:rPr lang="lv-LV" sz="1000"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(2004.gads=100)</a:t>
            </a:r>
            <a:endParaRPr lang="lv-LV" sz="1000" dirty="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endParaRPr>
          </a:p>
        </p:txBody>
      </p:sp>
      <p:graphicFrame>
        <p:nvGraphicFramePr>
          <p:cNvPr id="12" name="Chart 11"/>
          <p:cNvGraphicFramePr/>
          <p:nvPr>
            <p:extLst>
              <p:ext uri="{D42A27DB-BD31-4B8C-83A1-F6EECF244321}">
                <p14:modId xmlns:p14="http://schemas.microsoft.com/office/powerpoint/2010/main" val="690633898"/>
              </p:ext>
            </p:extLst>
          </p:nvPr>
        </p:nvGraphicFramePr>
        <p:xfrm>
          <a:off x="570452" y="2277419"/>
          <a:ext cx="3600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1973580" y="4389015"/>
            <a:ext cx="1127760" cy="415498"/>
          </a:xfrm>
          <a:prstGeom prst="rect">
            <a:avLst/>
          </a:prstGeom>
        </p:spPr>
        <p:txBody>
          <a:bodyPr wrap="square">
            <a:spAutoFit/>
          </a:bodyPr>
          <a:lstStyle/>
          <a:p>
            <a:pPr algn="ctr"/>
            <a:r>
              <a:rPr lang="lv-LV" sz="1000"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2010.-</a:t>
            </a:r>
            <a:r>
              <a:rPr lang="lv-LV" sz="1000" dirty="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2016</a:t>
            </a:r>
            <a:r>
              <a:rPr lang="lv-LV" sz="1000"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 </a:t>
            </a:r>
            <a:r>
              <a:rPr lang="lv-LV" sz="1000"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sym typeface="Wingdings" panose="05000000000000000000" pitchFamily="2" charset="2"/>
              </a:rPr>
              <a:t></a:t>
            </a:r>
            <a:r>
              <a:rPr lang="lv-LV" sz="1000"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 +2,5</a:t>
            </a:r>
            <a:r>
              <a:rPr lang="lv-LV" sz="1000" dirty="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 ik gadu</a:t>
            </a:r>
          </a:p>
        </p:txBody>
      </p:sp>
      <p:sp>
        <p:nvSpPr>
          <p:cNvPr id="13" name="Rectangle 12"/>
          <p:cNvSpPr/>
          <p:nvPr/>
        </p:nvSpPr>
        <p:spPr>
          <a:xfrm>
            <a:off x="3191089" y="4389015"/>
            <a:ext cx="1045631" cy="415498"/>
          </a:xfrm>
          <a:prstGeom prst="rect">
            <a:avLst/>
          </a:prstGeom>
        </p:spPr>
        <p:txBody>
          <a:bodyPr wrap="square">
            <a:spAutoFit/>
          </a:bodyPr>
          <a:lstStyle/>
          <a:p>
            <a:pPr algn="ctr"/>
            <a:r>
              <a:rPr lang="lv-LV" sz="1000" dirty="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2017.-2019</a:t>
            </a:r>
            <a:r>
              <a:rPr lang="lv-LV" sz="1000"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 </a:t>
            </a:r>
            <a:r>
              <a:rPr lang="lv-LV" sz="1000"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sym typeface="Wingdings" panose="05000000000000000000" pitchFamily="2" charset="2"/>
              </a:rPr>
              <a:t></a:t>
            </a:r>
            <a:r>
              <a:rPr lang="lv-LV" sz="1000"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 +7,5</a:t>
            </a:r>
            <a:r>
              <a:rPr lang="lv-LV" sz="1000" dirty="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 ik gadu</a:t>
            </a:r>
          </a:p>
        </p:txBody>
      </p:sp>
      <p:sp>
        <p:nvSpPr>
          <p:cNvPr id="9" name="TextBox 8"/>
          <p:cNvSpPr txBox="1"/>
          <p:nvPr/>
        </p:nvSpPr>
        <p:spPr>
          <a:xfrm>
            <a:off x="160713" y="6093767"/>
            <a:ext cx="3897579" cy="338554"/>
          </a:xfrm>
          <a:prstGeom prst="rect">
            <a:avLst/>
          </a:prstGeom>
          <a:solidFill>
            <a:srgbClr val="228B9D"/>
          </a:solidFill>
        </p:spPr>
        <p:txBody>
          <a:bodyPr wrap="square" rtlCol="0">
            <a:spAutoFit/>
          </a:bodyPr>
          <a:lstStyle/>
          <a:p>
            <a:pPr algn="ctr">
              <a:defRPr sz="1862" b="0" i="0" u="none" strike="noStrike" kern="1200" spc="0" baseline="0">
                <a:solidFill>
                  <a:prstClr val="black">
                    <a:lumMod val="65000"/>
                    <a:lumOff val="35000"/>
                  </a:prstClr>
                </a:solidFill>
                <a:latin typeface="+mn-lt"/>
                <a:ea typeface="+mn-ea"/>
                <a:cs typeface="+mn-cs"/>
              </a:defRPr>
            </a:pPr>
            <a:r>
              <a:rPr lang="lv-LV" sz="1600" b="1" dirty="0">
                <a:solidFill>
                  <a:prstClr val="white"/>
                </a:solidFill>
                <a:latin typeface="Verdana" panose="020B0604030504040204" pitchFamily="34" charset="0"/>
                <a:ea typeface="Verdana" panose="020B0604030504040204" pitchFamily="34" charset="0"/>
                <a:cs typeface="Verdana" panose="020B0604030504040204" pitchFamily="34" charset="0"/>
              </a:rPr>
              <a:t>2,5% </a:t>
            </a:r>
            <a:r>
              <a:rPr lang="lv-LV" sz="1600" b="1" dirty="0">
                <a:solidFill>
                  <a:prstClr val="white"/>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lv-LV" sz="1600" b="1" dirty="0">
                <a:solidFill>
                  <a:prstClr val="white"/>
                </a:solidFill>
                <a:latin typeface="Verdana" panose="020B0604030504040204" pitchFamily="34" charset="0"/>
                <a:ea typeface="Verdana" panose="020B0604030504040204" pitchFamily="34" charset="0"/>
                <a:cs typeface="Verdana" panose="020B0604030504040204" pitchFamily="34" charset="0"/>
              </a:rPr>
              <a:t> 7,5% </a:t>
            </a:r>
            <a:r>
              <a:rPr lang="lv-LV" sz="1200" dirty="0">
                <a:solidFill>
                  <a:prstClr val="white"/>
                </a:solidFill>
                <a:latin typeface="Verdana" panose="020B0604030504040204" pitchFamily="34" charset="0"/>
                <a:ea typeface="Verdana" panose="020B0604030504040204" pitchFamily="34" charset="0"/>
                <a:cs typeface="Verdana" panose="020B0604030504040204" pitchFamily="34" charset="0"/>
              </a:rPr>
              <a:t>vidēji gadā</a:t>
            </a:r>
          </a:p>
        </p:txBody>
      </p:sp>
      <p:graphicFrame>
        <p:nvGraphicFramePr>
          <p:cNvPr id="14" name="Chart 13"/>
          <p:cNvGraphicFramePr/>
          <p:nvPr>
            <p:extLst>
              <p:ext uri="{D42A27DB-BD31-4B8C-83A1-F6EECF244321}">
                <p14:modId xmlns:p14="http://schemas.microsoft.com/office/powerpoint/2010/main" val="2187343129"/>
              </p:ext>
            </p:extLst>
          </p:nvPr>
        </p:nvGraphicFramePr>
        <p:xfrm>
          <a:off x="4865820" y="2298591"/>
          <a:ext cx="3600000" cy="3240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p:cNvSpPr/>
          <p:nvPr/>
        </p:nvSpPr>
        <p:spPr>
          <a:xfrm>
            <a:off x="5141819" y="1809030"/>
            <a:ext cx="3048001" cy="400110"/>
          </a:xfrm>
          <a:prstGeom prst="rect">
            <a:avLst/>
          </a:prstGeom>
        </p:spPr>
        <p:txBody>
          <a:bodyPr wrap="square">
            <a:spAutoFit/>
          </a:bodyPr>
          <a:lstStyle/>
          <a:p>
            <a:pPr algn="ctr"/>
            <a:r>
              <a:rPr lang="lv-LV" sz="1000" b="1"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Iedzīvotāju </a:t>
            </a:r>
            <a:r>
              <a:rPr lang="lv-LV" sz="1000" b="1" dirty="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iesaistīšanās līmenis </a:t>
            </a:r>
            <a:r>
              <a:rPr lang="lv-LV" sz="1000" b="1"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pieaugušo tālākizglītībā</a:t>
            </a:r>
            <a:endParaRPr lang="lv-LV" sz="1000" b="1" dirty="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endParaRPr>
          </a:p>
          <a:p>
            <a:pPr algn="ctr"/>
            <a:r>
              <a:rPr lang="lv-LV" sz="1000"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 </a:t>
            </a:r>
            <a:r>
              <a:rPr lang="lv-LV" sz="1000" dirty="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no iedzīvotājiem vecumā 25-64 </a:t>
            </a:r>
            <a:r>
              <a:rPr lang="lv-LV" sz="1000" dirty="0" smtClean="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rPr>
              <a:t>gadi)</a:t>
            </a:r>
            <a:endParaRPr lang="lv-LV" sz="1000" dirty="0">
              <a:solidFill>
                <a:prstClr val="black">
                  <a:lumMod val="95000"/>
                  <a:lumOff val="5000"/>
                </a:prstClr>
              </a:solidFill>
              <a:latin typeface="Arial Narrow" panose="020B060602020203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4568241" y="6093767"/>
            <a:ext cx="3897579" cy="338554"/>
          </a:xfrm>
          <a:prstGeom prst="rect">
            <a:avLst/>
          </a:prstGeom>
          <a:solidFill>
            <a:srgbClr val="228B9D"/>
          </a:solidFill>
        </p:spPr>
        <p:txBody>
          <a:bodyPr wrap="square" rtlCol="0">
            <a:spAutoFit/>
          </a:bodyPr>
          <a:lstStyle/>
          <a:p>
            <a:pPr algn="ctr">
              <a:defRPr sz="1862" b="0" i="0" u="none" strike="noStrike" kern="1200" spc="0" baseline="0">
                <a:solidFill>
                  <a:prstClr val="black">
                    <a:lumMod val="65000"/>
                    <a:lumOff val="35000"/>
                  </a:prstClr>
                </a:solidFill>
                <a:latin typeface="+mn-lt"/>
                <a:ea typeface="+mn-ea"/>
                <a:cs typeface="+mn-cs"/>
              </a:defRPr>
            </a:pPr>
            <a:r>
              <a:rPr lang="lv-LV" sz="1600" b="1" dirty="0">
                <a:solidFill>
                  <a:prstClr val="white"/>
                </a:solidFill>
                <a:latin typeface="Verdana" panose="020B0604030504040204" pitchFamily="34" charset="0"/>
                <a:ea typeface="Verdana" panose="020B0604030504040204" pitchFamily="34" charset="0"/>
                <a:cs typeface="Verdana" panose="020B0604030504040204" pitchFamily="34" charset="0"/>
              </a:rPr>
              <a:t>5</a:t>
            </a:r>
            <a:r>
              <a:rPr lang="lv-LV" sz="1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,5</a:t>
            </a:r>
            <a:r>
              <a:rPr lang="lv-LV" sz="1600" b="1"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lv-LV" sz="1600" b="1" dirty="0">
                <a:solidFill>
                  <a:prstClr val="white"/>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lv-LV" sz="1600" b="1"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lv-LV" sz="1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12% </a:t>
            </a:r>
            <a:r>
              <a:rPr lang="lv-LV" sz="1200" dirty="0">
                <a:solidFill>
                  <a:prstClr val="white"/>
                </a:solidFill>
                <a:latin typeface="Verdana" panose="020B0604030504040204" pitchFamily="34" charset="0"/>
                <a:ea typeface="Verdana" panose="020B0604030504040204" pitchFamily="34" charset="0"/>
                <a:cs typeface="Verdana" panose="020B0604030504040204" pitchFamily="34" charset="0"/>
              </a:rPr>
              <a:t>vidēji gadā</a:t>
            </a:r>
          </a:p>
        </p:txBody>
      </p:sp>
      <p:sp>
        <p:nvSpPr>
          <p:cNvPr id="17" name="TextBox 16"/>
          <p:cNvSpPr txBox="1"/>
          <p:nvPr/>
        </p:nvSpPr>
        <p:spPr>
          <a:xfrm>
            <a:off x="365790" y="1438255"/>
            <a:ext cx="3897579" cy="338554"/>
          </a:xfrm>
          <a:prstGeom prst="rect">
            <a:avLst/>
          </a:prstGeom>
          <a:solidFill>
            <a:srgbClr val="228B9D"/>
          </a:solidFill>
        </p:spPr>
        <p:txBody>
          <a:bodyPr wrap="square" rtlCol="0">
            <a:spAutoFit/>
          </a:bodyPr>
          <a:lstStyle/>
          <a:p>
            <a:pPr algn="ctr">
              <a:defRPr sz="1862" b="0" i="0" u="none" strike="noStrike" kern="1200" spc="0" baseline="0">
                <a:solidFill>
                  <a:prstClr val="black">
                    <a:lumMod val="65000"/>
                    <a:lumOff val="35000"/>
                  </a:prstClr>
                </a:solidFill>
                <a:latin typeface="+mn-lt"/>
                <a:ea typeface="+mn-ea"/>
                <a:cs typeface="+mn-cs"/>
              </a:defRPr>
            </a:pPr>
            <a:r>
              <a:rPr lang="lv-LV" sz="16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Investīcijas</a:t>
            </a:r>
            <a:endParaRPr lang="lv-LV"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4717029" y="1438255"/>
            <a:ext cx="3897579" cy="338554"/>
          </a:xfrm>
          <a:prstGeom prst="rect">
            <a:avLst/>
          </a:prstGeom>
          <a:solidFill>
            <a:srgbClr val="228B9D"/>
          </a:solidFill>
        </p:spPr>
        <p:txBody>
          <a:bodyPr wrap="square" rtlCol="0">
            <a:spAutoFit/>
          </a:bodyPr>
          <a:lstStyle/>
          <a:p>
            <a:pPr algn="ctr">
              <a:defRPr sz="1862" b="0" i="0" u="none" strike="noStrike" kern="1200" spc="0" baseline="0">
                <a:solidFill>
                  <a:prstClr val="black">
                    <a:lumMod val="65000"/>
                    <a:lumOff val="35000"/>
                  </a:prstClr>
                </a:solidFill>
                <a:latin typeface="+mn-lt"/>
                <a:ea typeface="+mn-ea"/>
                <a:cs typeface="+mn-cs"/>
              </a:defRPr>
            </a:pPr>
            <a:r>
              <a:rPr lang="lv-LV" sz="16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Cilvēkkapitāls</a:t>
            </a:r>
            <a:endParaRPr lang="lv-LV"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itle 1"/>
          <p:cNvSpPr txBox="1">
            <a:spLocks/>
          </p:cNvSpPr>
          <p:nvPr/>
        </p:nvSpPr>
        <p:spPr bwMode="auto">
          <a:xfrm>
            <a:off x="3137647" y="58413"/>
            <a:ext cx="5748661" cy="78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b" anchorCtr="0" compatLnSpc="1">
            <a:prstTxWarp prst="textNoShape">
              <a:avLst/>
            </a:prstTxWarp>
            <a:noAutofit/>
          </a:bodyPr>
          <a:lstStyle>
            <a:lvl1pPr algn="l" defTabSz="938213" rtl="0" eaLnBrk="1" fontAlgn="base" hangingPunct="1">
              <a:spcBef>
                <a:spcPct val="0"/>
              </a:spcBef>
              <a:spcAft>
                <a:spcPct val="0"/>
              </a:spcAft>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eaLnBrk="0" hangingPunct="0">
              <a:defRPr/>
            </a:pPr>
            <a:r>
              <a:rPr lang="lv-LV" sz="2600" dirty="0"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MĒRĶI </a:t>
            </a:r>
            <a:r>
              <a:rPr lang="lv-LV" sz="2000" b="0" dirty="0"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(2)</a:t>
            </a:r>
            <a:endParaRPr lang="lv-LV" sz="2000" b="0" dirty="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3"/>
          </p:nvPr>
        </p:nvSpPr>
        <p:spPr>
          <a:xfrm>
            <a:off x="8760049" y="6513444"/>
            <a:ext cx="351908" cy="304800"/>
          </a:xfrm>
        </p:spPr>
        <p:txBody>
          <a:bodyPr/>
          <a:lstStyle/>
          <a:p>
            <a:pPr>
              <a:defRPr/>
            </a:pPr>
            <a:fld id="{895567A7-0F9D-442F-83E6-775795910048}" type="slidenum">
              <a:rPr lang="en-US" altLang="lv-LV" sz="1000">
                <a:latin typeface="Calibri" panose="020F0502020204030204" pitchFamily="34" charset="0"/>
              </a:rPr>
              <a:pPr>
                <a:defRPr/>
              </a:pPr>
              <a:t>18</a:t>
            </a:fld>
            <a:endParaRPr lang="en-US" altLang="lv-LV" sz="1000" dirty="0">
              <a:latin typeface="Calibri" panose="020F0502020204030204" pitchFamily="34" charset="0"/>
            </a:endParaRPr>
          </a:p>
        </p:txBody>
      </p:sp>
    </p:spTree>
    <p:extLst>
      <p:ext uri="{BB962C8B-B14F-4D97-AF65-F5344CB8AC3E}">
        <p14:creationId xmlns:p14="http://schemas.microsoft.com/office/powerpoint/2010/main" val="3061766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522" y="1752600"/>
            <a:ext cx="7792278" cy="4373573"/>
          </a:xfrm>
        </p:spPr>
        <p:txBody>
          <a:bodyPr>
            <a:normAutofit/>
          </a:bodyPr>
          <a:lstStyle/>
          <a:p>
            <a:pPr algn="ctr">
              <a:spcBef>
                <a:spcPct val="0"/>
              </a:spcBef>
              <a:defRPr/>
            </a:pPr>
            <a:endParaRPr lang="lv-LV" sz="3600" b="1" dirty="0" smtClean="0">
              <a:solidFill>
                <a:srgbClr val="228B9D"/>
              </a:solidFill>
              <a:effectLst>
                <a:outerShdw blurRad="38100" dist="38100" dir="2700000" algn="tl">
                  <a:srgbClr val="000000">
                    <a:alpha val="43137"/>
                  </a:srgbClr>
                </a:outerShdw>
              </a:effectLst>
              <a:latin typeface="Segoe UI" panose="020B0502040204020203" pitchFamily="34" charset="0"/>
            </a:endParaRPr>
          </a:p>
          <a:p>
            <a:pPr algn="ctr">
              <a:spcBef>
                <a:spcPct val="0"/>
              </a:spcBef>
              <a:defRPr/>
            </a:pPr>
            <a:r>
              <a:rPr lang="lv-LV" sz="3600" b="1" dirty="0" smtClean="0">
                <a:solidFill>
                  <a:srgbClr val="228B9D"/>
                </a:solidFill>
                <a:effectLst>
                  <a:outerShdw blurRad="38100" dist="38100" dir="2700000" algn="tl">
                    <a:srgbClr val="000000">
                      <a:alpha val="43137"/>
                    </a:srgbClr>
                  </a:outerShdw>
                </a:effectLst>
                <a:latin typeface="Segoe UI" panose="020B0502040204020203" pitchFamily="34" charset="0"/>
              </a:rPr>
              <a:t>NODARBINĀTĪBAS PADOME</a:t>
            </a:r>
          </a:p>
          <a:p>
            <a:pPr algn="ctr">
              <a:spcBef>
                <a:spcPct val="0"/>
              </a:spcBef>
              <a:defRPr/>
            </a:pPr>
            <a:endParaRPr lang="lv-LV" sz="2800" dirty="0" smtClean="0">
              <a:solidFill>
                <a:srgbClr val="228B9D"/>
              </a:solidFill>
              <a:effectLst>
                <a:outerShdw blurRad="38100" dist="38100" dir="2700000" algn="tl">
                  <a:srgbClr val="000000">
                    <a:alpha val="43137"/>
                  </a:srgbClr>
                </a:outerShdw>
              </a:effectLst>
              <a:latin typeface="Segoe UI" panose="020B0502040204020203" pitchFamily="34" charset="0"/>
            </a:endParaRPr>
          </a:p>
          <a:p>
            <a:pPr algn="ctr">
              <a:spcBef>
                <a:spcPct val="0"/>
              </a:spcBef>
              <a:defRPr/>
            </a:pPr>
            <a:r>
              <a:rPr lang="lv-LV" sz="2800" dirty="0" smtClean="0">
                <a:solidFill>
                  <a:srgbClr val="228B9D"/>
                </a:solidFill>
                <a:effectLst>
                  <a:outerShdw blurRad="38100" dist="38100" dir="2700000" algn="tl">
                    <a:srgbClr val="000000">
                      <a:alpha val="43137"/>
                    </a:srgbClr>
                  </a:outerShdw>
                </a:effectLst>
                <a:latin typeface="Segoe UI" panose="020B0502040204020203" pitchFamily="34" charset="0"/>
              </a:rPr>
              <a:t>Paveiktais </a:t>
            </a:r>
            <a:r>
              <a:rPr lang="lv-LV" sz="2800" dirty="0">
                <a:solidFill>
                  <a:srgbClr val="228B9D"/>
                </a:solidFill>
                <a:effectLst>
                  <a:outerShdw blurRad="38100" dist="38100" dir="2700000" algn="tl">
                    <a:srgbClr val="000000">
                      <a:alpha val="43137"/>
                    </a:srgbClr>
                  </a:outerShdw>
                </a:effectLst>
                <a:latin typeface="Segoe UI" panose="020B0502040204020203" pitchFamily="34" charset="0"/>
              </a:rPr>
              <a:t>2016.gadā un </a:t>
            </a:r>
            <a:endParaRPr lang="lv-LV" sz="2800" dirty="0" smtClean="0">
              <a:solidFill>
                <a:srgbClr val="228B9D"/>
              </a:solidFill>
              <a:effectLst>
                <a:outerShdw blurRad="38100" dist="38100" dir="2700000" algn="tl">
                  <a:srgbClr val="000000">
                    <a:alpha val="43137"/>
                  </a:srgbClr>
                </a:outerShdw>
              </a:effectLst>
              <a:latin typeface="Segoe UI" panose="020B0502040204020203" pitchFamily="34" charset="0"/>
            </a:endParaRPr>
          </a:p>
          <a:p>
            <a:pPr algn="ctr">
              <a:spcBef>
                <a:spcPct val="0"/>
              </a:spcBef>
              <a:defRPr/>
            </a:pPr>
            <a:r>
              <a:rPr lang="lv-LV" sz="2800" dirty="0" smtClean="0">
                <a:solidFill>
                  <a:srgbClr val="228B9D"/>
                </a:solidFill>
                <a:effectLst>
                  <a:outerShdw blurRad="38100" dist="38100" dir="2700000" algn="tl">
                    <a:srgbClr val="000000">
                      <a:alpha val="43137"/>
                    </a:srgbClr>
                  </a:outerShdw>
                </a:effectLst>
                <a:latin typeface="Segoe UI" panose="020B0502040204020203" pitchFamily="34" charset="0"/>
              </a:rPr>
              <a:t>plānotais </a:t>
            </a:r>
            <a:r>
              <a:rPr lang="lv-LV" sz="2800" dirty="0">
                <a:solidFill>
                  <a:srgbClr val="228B9D"/>
                </a:solidFill>
                <a:effectLst>
                  <a:outerShdw blurRad="38100" dist="38100" dir="2700000" algn="tl">
                    <a:srgbClr val="000000">
                      <a:alpha val="43137"/>
                    </a:srgbClr>
                  </a:outerShdw>
                </a:effectLst>
                <a:latin typeface="Segoe UI" panose="020B0502040204020203" pitchFamily="34" charset="0"/>
              </a:rPr>
              <a:t>2017.gada 1.pusgadā</a:t>
            </a:r>
          </a:p>
        </p:txBody>
      </p:sp>
      <p:sp>
        <p:nvSpPr>
          <p:cNvPr id="5" name="Slide Number Placeholder 4"/>
          <p:cNvSpPr>
            <a:spLocks noGrp="1"/>
          </p:cNvSpPr>
          <p:nvPr>
            <p:ph type="sldNum" sz="quarter" idx="10"/>
          </p:nvPr>
        </p:nvSpPr>
        <p:spPr>
          <a:xfrm>
            <a:off x="8489122" y="6536634"/>
            <a:ext cx="635000" cy="304800"/>
          </a:xfrm>
        </p:spPr>
        <p:txBody>
          <a:bodyPr/>
          <a:lstStyle/>
          <a:p>
            <a:fld id="{BB52BD7A-E27C-4D8B-9BA7-C703671C96E0}" type="slidenum">
              <a:rPr lang="en-US" altLang="lv-LV"/>
              <a:pPr/>
              <a:t>19</a:t>
            </a:fld>
            <a:endParaRPr lang="en-US" altLang="lv-LV" dirty="0"/>
          </a:p>
        </p:txBody>
      </p:sp>
    </p:spTree>
    <p:extLst>
      <p:ext uri="{BB962C8B-B14F-4D97-AF65-F5344CB8AC3E}">
        <p14:creationId xmlns:p14="http://schemas.microsoft.com/office/powerpoint/2010/main" val="369686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7"/>
          <p:cNvGraphicFramePr>
            <a:graphicFrameLocks/>
          </p:cNvGraphicFramePr>
          <p:nvPr>
            <p:extLst/>
          </p:nvPr>
        </p:nvGraphicFramePr>
        <p:xfrm>
          <a:off x="971600" y="2420888"/>
          <a:ext cx="7200800" cy="3600401"/>
        </p:xfrm>
        <a:graphic>
          <a:graphicData uri="http://schemas.openxmlformats.org/drawingml/2006/chart">
            <c:chart xmlns:c="http://schemas.openxmlformats.org/drawingml/2006/chart" xmlns:r="http://schemas.openxmlformats.org/officeDocument/2006/relationships" r:id="rId3"/>
          </a:graphicData>
        </a:graphic>
      </p:graphicFrame>
      <p:sp>
        <p:nvSpPr>
          <p:cNvPr id="18437" name="Rectangle 4"/>
          <p:cNvSpPr>
            <a:spLocks noChangeArrowheads="1"/>
          </p:cNvSpPr>
          <p:nvPr/>
        </p:nvSpPr>
        <p:spPr bwMode="auto">
          <a:xfrm>
            <a:off x="963266" y="6309320"/>
            <a:ext cx="27318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v-LV" altLang="lv-LV" sz="1200" dirty="0">
                <a:solidFill>
                  <a:srgbClr val="000000"/>
                </a:solidFill>
                <a:latin typeface="Segoe UI" panose="020B0502040204020203" pitchFamily="34" charset="0"/>
                <a:cs typeface="Segoe UI" panose="020B0502040204020203" pitchFamily="34" charset="0"/>
              </a:rPr>
              <a:t>IKP salīdzināmās cenās, 2004.g. = 100</a:t>
            </a:r>
            <a:endParaRPr lang="lv-LV" altLang="lv-LV" sz="1200" dirty="0">
              <a:solidFill>
                <a:prstClr val="black"/>
              </a:solidFill>
              <a:latin typeface="Segoe UI" panose="020B0502040204020203" pitchFamily="34" charset="0"/>
              <a:cs typeface="Segoe UI" panose="020B0502040204020203" pitchFamily="34" charset="0"/>
            </a:endParaRPr>
          </a:p>
        </p:txBody>
      </p:sp>
      <p:sp>
        <p:nvSpPr>
          <p:cNvPr id="18438" name="Rectangle 1"/>
          <p:cNvSpPr>
            <a:spLocks noChangeArrowheads="1"/>
          </p:cNvSpPr>
          <p:nvPr/>
        </p:nvSpPr>
        <p:spPr bwMode="auto">
          <a:xfrm>
            <a:off x="971600" y="1597883"/>
            <a:ext cx="67074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dirty="0" smtClean="0">
                <a:solidFill>
                  <a:srgbClr val="228B9D"/>
                </a:solidFill>
                <a:latin typeface="Segoe UI" panose="020B0502040204020203" pitchFamily="34" charset="0"/>
                <a:ea typeface="Segoe UI" panose="020B0502040204020203" pitchFamily="34" charset="0"/>
                <a:cs typeface="Segoe UI" panose="020B0502040204020203" pitchFamily="34" charset="0"/>
              </a:rPr>
              <a:t>Straujāka ekonomikas izaugsme</a:t>
            </a:r>
            <a:r>
              <a:rPr lang="lv-LV" altLang="lv-LV"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lv-LV" altLang="lv-LV"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vidējā termiņā panākt </a:t>
            </a:r>
          </a:p>
          <a:p>
            <a:r>
              <a:rPr lang="lv-LV" altLang="lv-LV"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sabalansētu </a:t>
            </a:r>
            <a:r>
              <a:rPr lang="lv-LV" altLang="lv-LV" dirty="0" smtClean="0">
                <a:solidFill>
                  <a:srgbClr val="228B9D"/>
                </a:solidFill>
                <a:latin typeface="Segoe UI" panose="020B0502040204020203" pitchFamily="34" charset="0"/>
                <a:ea typeface="Segoe UI" panose="020B0502040204020203" pitchFamily="34" charset="0"/>
                <a:cs typeface="Segoe UI" panose="020B0502040204020203" pitchFamily="34" charset="0"/>
              </a:rPr>
              <a:t>5</a:t>
            </a:r>
            <a:r>
              <a:rPr lang="lv-LV" altLang="lv-LV" dirty="0">
                <a:solidFill>
                  <a:srgbClr val="228B9D"/>
                </a:solidFill>
                <a:latin typeface="Segoe UI" panose="020B0502040204020203" pitchFamily="34" charset="0"/>
                <a:ea typeface="Segoe UI" panose="020B0502040204020203" pitchFamily="34" charset="0"/>
                <a:cs typeface="Segoe UI" panose="020B0502040204020203" pitchFamily="34" charset="0"/>
              </a:rPr>
              <a:t>% IKP pieaugumu </a:t>
            </a:r>
            <a:r>
              <a:rPr lang="lv-LV" altLang="lv-LV" dirty="0">
                <a:solidFill>
                  <a:prstClr val="black"/>
                </a:solidFill>
                <a:latin typeface="Segoe UI" panose="020B0502040204020203" pitchFamily="34" charset="0"/>
                <a:ea typeface="Segoe UI" panose="020B0502040204020203" pitchFamily="34" charset="0"/>
                <a:cs typeface="Segoe UI" panose="020B0502040204020203" pitchFamily="34" charset="0"/>
              </a:rPr>
              <a:t>ik gadu</a:t>
            </a:r>
          </a:p>
        </p:txBody>
      </p:sp>
      <p:sp>
        <p:nvSpPr>
          <p:cNvPr id="9" name="Title 1"/>
          <p:cNvSpPr>
            <a:spLocks noGrp="1"/>
          </p:cNvSpPr>
          <p:nvPr>
            <p:ph type="title"/>
          </p:nvPr>
        </p:nvSpPr>
        <p:spPr>
          <a:xfrm>
            <a:off x="2411759" y="637443"/>
            <a:ext cx="6337957" cy="631317"/>
          </a:xfrm>
        </p:spPr>
        <p:txBody>
          <a:bodyPr anchor="b">
            <a:noAutofit/>
          </a:bodyPr>
          <a:lstStyle/>
          <a:p>
            <a:pPr defTabSz="938213" eaLnBrk="0" fontAlgn="base" hangingPunct="0">
              <a:spcAft>
                <a:spcPct val="0"/>
              </a:spcAft>
              <a:defRPr/>
            </a:pPr>
            <a:r>
              <a:rPr lang="lv-LV" altLang="lv-LV" sz="2600" dirty="0" smtClean="0">
                <a:solidFill>
                  <a:srgbClr val="228B9D"/>
                </a:solidFill>
                <a:effectLst>
                  <a:outerShdw blurRad="38100" dist="38100" dir="2700000" algn="tl">
                    <a:srgbClr val="000000">
                      <a:alpha val="43137"/>
                    </a:srgbClr>
                  </a:outerShdw>
                </a:effectLst>
                <a:latin typeface="Segoe UI" panose="020B0502040204020203" pitchFamily="34" charset="0"/>
              </a:rPr>
              <a:t>EKONOMIKAS </a:t>
            </a:r>
            <a:r>
              <a:rPr lang="lv-LV" altLang="lv-LV" sz="2600" dirty="0">
                <a:solidFill>
                  <a:srgbClr val="228B9D"/>
                </a:solidFill>
                <a:effectLst>
                  <a:outerShdw blurRad="38100" dist="38100" dir="2700000" algn="tl">
                    <a:srgbClr val="000000">
                      <a:alpha val="43137"/>
                    </a:srgbClr>
                  </a:outerShdw>
                </a:effectLst>
                <a:latin typeface="Segoe UI" panose="020B0502040204020203" pitchFamily="34" charset="0"/>
              </a:rPr>
              <a:t>IZAUGSMES MĒRĶIS</a:t>
            </a:r>
          </a:p>
        </p:txBody>
      </p:sp>
      <p:sp>
        <p:nvSpPr>
          <p:cNvPr id="2" name="Slide Number Placeholder 1"/>
          <p:cNvSpPr>
            <a:spLocks noGrp="1"/>
          </p:cNvSpPr>
          <p:nvPr>
            <p:ph type="sldNum" sz="quarter" idx="10"/>
          </p:nvPr>
        </p:nvSpPr>
        <p:spPr>
          <a:xfrm>
            <a:off x="8432216" y="6477000"/>
            <a:ext cx="635000" cy="304800"/>
          </a:xfrm>
        </p:spPr>
        <p:txBody>
          <a:bodyPr/>
          <a:lstStyle/>
          <a:p>
            <a:fld id="{BB52BD7A-E27C-4D8B-9BA7-C703671C96E0}" type="slidenum">
              <a:rPr lang="en-US" altLang="lv-LV" smtClean="0"/>
              <a:pPr/>
              <a:t>2</a:t>
            </a:fld>
            <a:endParaRPr lang="en-US" altLang="lv-LV" dirty="0"/>
          </a:p>
        </p:txBody>
      </p:sp>
    </p:spTree>
    <p:extLst>
      <p:ext uri="{BB962C8B-B14F-4D97-AF65-F5344CB8AC3E}">
        <p14:creationId xmlns:p14="http://schemas.microsoft.com/office/powerpoint/2010/main" val="1812141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416027" y="198150"/>
            <a:ext cx="6600733" cy="1070350"/>
          </a:xfrm>
        </p:spPr>
        <p:txBody>
          <a:bodyPr anchor="b">
            <a:normAutofit/>
          </a:bodyPr>
          <a:lstStyle/>
          <a:p>
            <a:pPr lvl="0"/>
            <a:r>
              <a:rPr lang="es-ES" sz="2600" dirty="0">
                <a:solidFill>
                  <a:srgbClr val="228B9D"/>
                </a:solidFill>
                <a:effectLst>
                  <a:outerShdw blurRad="38100" dist="38100" dir="2700000" algn="tl">
                    <a:srgbClr val="000000">
                      <a:alpha val="43137"/>
                    </a:srgbClr>
                  </a:outerShdw>
                </a:effectLst>
                <a:latin typeface="Segoe UI" panose="020B0502040204020203" pitchFamily="34" charset="0"/>
              </a:rPr>
              <a:t>DARBA TIRGUS DISPROPORCIJAS</a:t>
            </a:r>
            <a:r>
              <a:rPr lang="lv-LV" sz="2600" dirty="0">
                <a:solidFill>
                  <a:srgbClr val="228B9D"/>
                </a:solidFill>
                <a:effectLst>
                  <a:outerShdw blurRad="38100" dist="38100" dir="2700000" algn="tl">
                    <a:srgbClr val="000000">
                      <a:alpha val="43137"/>
                    </a:srgbClr>
                  </a:outerShdw>
                </a:effectLst>
                <a:latin typeface="Segoe UI" panose="020B0502040204020203" pitchFamily="34" charset="0"/>
              </a:rPr>
              <a:t> </a:t>
            </a:r>
            <a:r>
              <a:rPr lang="es-ES" sz="2600" dirty="0">
                <a:solidFill>
                  <a:srgbClr val="228B9D"/>
                </a:solidFill>
                <a:effectLst>
                  <a:outerShdw blurRad="38100" dist="38100" dir="2700000" algn="tl">
                    <a:srgbClr val="000000">
                      <a:alpha val="43137"/>
                    </a:srgbClr>
                  </a:outerShdw>
                </a:effectLst>
                <a:latin typeface="Segoe UI" panose="020B0502040204020203" pitchFamily="34" charset="0"/>
              </a:rPr>
              <a:t>UN </a:t>
            </a:r>
            <a:r>
              <a:rPr lang="es-ES" sz="2600" dirty="0" smtClean="0">
                <a:solidFill>
                  <a:srgbClr val="228B9D"/>
                </a:solidFill>
                <a:effectLst>
                  <a:outerShdw blurRad="38100" dist="38100" dir="2700000" algn="tl">
                    <a:srgbClr val="000000">
                      <a:alpha val="43137"/>
                    </a:srgbClr>
                  </a:outerShdw>
                </a:effectLst>
                <a:latin typeface="Segoe UI" panose="020B0502040204020203" pitchFamily="34" charset="0"/>
              </a:rPr>
              <a:t>STRATĒĢIJAS TO KOREKCIJAI</a:t>
            </a:r>
            <a:endParaRPr lang="lv-LV" sz="2600" dirty="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sp>
        <p:nvSpPr>
          <p:cNvPr id="10" name="Rectangle 9"/>
          <p:cNvSpPr/>
          <p:nvPr/>
        </p:nvSpPr>
        <p:spPr>
          <a:xfrm>
            <a:off x="2007296" y="2967107"/>
            <a:ext cx="6146187" cy="300082"/>
          </a:xfrm>
          <a:prstGeom prst="rect">
            <a:avLst/>
          </a:prstGeom>
        </p:spPr>
        <p:txBody>
          <a:bodyPr wrap="square">
            <a:spAutoFit/>
          </a:bodyPr>
          <a:lstStyle/>
          <a:p>
            <a:pPr>
              <a:tabLst>
                <a:tab pos="1208485" algn="ctr"/>
                <a:tab pos="2825354" algn="ctr"/>
                <a:tab pos="4574381" algn="ctr"/>
                <a:tab pos="8003381" algn="r"/>
              </a:tabLst>
            </a:pPr>
            <a:r>
              <a:rPr lang="lv-LV" sz="1350" dirty="0"/>
              <a:t>	Darbaspēka pārpalikums	Absolventi	 Darbaspēka iztrūkums</a:t>
            </a:r>
          </a:p>
        </p:txBody>
      </p:sp>
      <p:sp>
        <p:nvSpPr>
          <p:cNvPr id="13" name="Rectangle 12"/>
          <p:cNvSpPr/>
          <p:nvPr/>
        </p:nvSpPr>
        <p:spPr>
          <a:xfrm>
            <a:off x="4909531" y="3222932"/>
            <a:ext cx="3248585" cy="3160002"/>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b="1" dirty="0">
              <a:solidFill>
                <a:prstClr val="black"/>
              </a:solidFill>
            </a:endParaRPr>
          </a:p>
        </p:txBody>
      </p:sp>
      <p:sp>
        <p:nvSpPr>
          <p:cNvPr id="15" name="Rectangle 14"/>
          <p:cNvSpPr/>
          <p:nvPr/>
        </p:nvSpPr>
        <p:spPr>
          <a:xfrm>
            <a:off x="2002272" y="3222931"/>
            <a:ext cx="2803544" cy="3160003"/>
          </a:xfrm>
          <a:prstGeom prst="rect">
            <a:avLst/>
          </a:prstGeom>
          <a:solidFill>
            <a:schemeClr val="accent6">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200" b="1" dirty="0">
              <a:solidFill>
                <a:prstClr val="black"/>
              </a:solidFill>
            </a:endParaRPr>
          </a:p>
        </p:txBody>
      </p:sp>
      <p:sp>
        <p:nvSpPr>
          <p:cNvPr id="16" name="Rounded Rectangle 15"/>
          <p:cNvSpPr/>
          <p:nvPr/>
        </p:nvSpPr>
        <p:spPr>
          <a:xfrm>
            <a:off x="4372200" y="5667838"/>
            <a:ext cx="1075103" cy="656150"/>
          </a:xfrm>
          <a:prstGeom prst="roundRect">
            <a:avLst>
              <a:gd name="adj" fmla="val 7561"/>
            </a:avLst>
          </a:prstGeom>
          <a:solidFill>
            <a:schemeClr val="bg1">
              <a:lumMod val="65000"/>
            </a:schemeClr>
          </a:solidFill>
          <a:ln w="31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825" b="1" dirty="0">
                <a:solidFill>
                  <a:prstClr val="white"/>
                </a:solidFill>
                <a:ea typeface="Segoe UI" panose="020B0502040204020203" pitchFamily="34" charset="0"/>
                <a:cs typeface="Segoe UI" panose="020B0502040204020203" pitchFamily="34" charset="0"/>
              </a:rPr>
              <a:t>Neturpina mācības pēc pamata un vidējās vispārējās izglītības  </a:t>
            </a:r>
          </a:p>
          <a:p>
            <a:pPr algn="ctr"/>
            <a:r>
              <a:rPr lang="lv-LV" sz="825" b="1" dirty="0">
                <a:solidFill>
                  <a:prstClr val="white"/>
                </a:solidFill>
                <a:ea typeface="Segoe UI" panose="020B0502040204020203" pitchFamily="34" charset="0"/>
                <a:cs typeface="Segoe UI" panose="020B0502040204020203" pitchFamily="34" charset="0"/>
              </a:rPr>
              <a:t>4 ‘700</a:t>
            </a:r>
          </a:p>
        </p:txBody>
      </p:sp>
      <p:sp>
        <p:nvSpPr>
          <p:cNvPr id="17" name="Rounded Rectangle 16"/>
          <p:cNvSpPr/>
          <p:nvPr/>
        </p:nvSpPr>
        <p:spPr>
          <a:xfrm>
            <a:off x="4367122" y="4950526"/>
            <a:ext cx="1075548" cy="610298"/>
          </a:xfrm>
          <a:prstGeom prst="roundRect">
            <a:avLst>
              <a:gd name="adj" fmla="val 6182"/>
            </a:avLst>
          </a:prstGeom>
          <a:solidFill>
            <a:schemeClr val="accent4">
              <a:lumMod val="75000"/>
            </a:schemeClr>
          </a:solidFill>
          <a:ln w="31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825" b="1" dirty="0">
                <a:solidFill>
                  <a:prstClr val="white"/>
                </a:solidFill>
                <a:ea typeface="Segoe UI" panose="020B0502040204020203" pitchFamily="34" charset="0"/>
                <a:cs typeface="Segoe UI" panose="020B0502040204020203" pitchFamily="34" charset="0"/>
              </a:rPr>
              <a:t>Vidējā profesionālā izglītība</a:t>
            </a:r>
          </a:p>
          <a:p>
            <a:pPr algn="ctr"/>
            <a:r>
              <a:rPr lang="lv-LV" sz="825" b="1" dirty="0">
                <a:solidFill>
                  <a:prstClr val="white"/>
                </a:solidFill>
                <a:ea typeface="Segoe UI" panose="020B0502040204020203" pitchFamily="34" charset="0"/>
                <a:cs typeface="Segoe UI" panose="020B0502040204020203" pitchFamily="34" charset="0"/>
              </a:rPr>
              <a:t>8 ‘200</a:t>
            </a:r>
          </a:p>
        </p:txBody>
      </p:sp>
      <p:sp>
        <p:nvSpPr>
          <p:cNvPr id="18" name="Rounded Rectangle 17"/>
          <p:cNvSpPr/>
          <p:nvPr/>
        </p:nvSpPr>
        <p:spPr>
          <a:xfrm>
            <a:off x="4374178" y="3762265"/>
            <a:ext cx="1075548" cy="584066"/>
          </a:xfrm>
          <a:prstGeom prst="roundRect">
            <a:avLst>
              <a:gd name="adj" fmla="val 6182"/>
            </a:avLst>
          </a:prstGeom>
          <a:solidFill>
            <a:schemeClr val="accent3"/>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825" b="1" dirty="0">
                <a:solidFill>
                  <a:prstClr val="white"/>
                </a:solidFill>
                <a:ea typeface="Segoe UI" panose="020B0502040204020203" pitchFamily="34" charset="0"/>
                <a:cs typeface="Segoe UI" panose="020B0502040204020203" pitchFamily="34" charset="0"/>
              </a:rPr>
              <a:t>Sociālās un humanitārās zinātnes</a:t>
            </a:r>
          </a:p>
          <a:p>
            <a:pPr algn="ctr"/>
            <a:r>
              <a:rPr lang="lv-LV" sz="825" b="1" dirty="0">
                <a:solidFill>
                  <a:prstClr val="white"/>
                </a:solidFill>
                <a:ea typeface="Segoe UI" panose="020B0502040204020203" pitchFamily="34" charset="0"/>
                <a:cs typeface="Segoe UI" panose="020B0502040204020203" pitchFamily="34" charset="0"/>
              </a:rPr>
              <a:t>8 ‘400</a:t>
            </a:r>
          </a:p>
        </p:txBody>
      </p:sp>
      <p:sp>
        <p:nvSpPr>
          <p:cNvPr id="19" name="Rounded Rectangle 18"/>
          <p:cNvSpPr/>
          <p:nvPr/>
        </p:nvSpPr>
        <p:spPr>
          <a:xfrm>
            <a:off x="4367122" y="3282231"/>
            <a:ext cx="1075548" cy="400000"/>
          </a:xfrm>
          <a:prstGeom prst="roundRect">
            <a:avLst>
              <a:gd name="adj" fmla="val 12479"/>
            </a:avLst>
          </a:prstGeom>
          <a:solidFill>
            <a:schemeClr val="accent3">
              <a:lumMod val="75000"/>
            </a:schemeClr>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825" b="1" dirty="0">
                <a:solidFill>
                  <a:prstClr val="white"/>
                </a:solidFill>
                <a:ea typeface="Segoe UI" panose="020B0502040204020203" pitchFamily="34" charset="0"/>
                <a:cs typeface="Segoe UI" panose="020B0502040204020203" pitchFamily="34" charset="0"/>
              </a:rPr>
              <a:t>STEM augstākā izglītība</a:t>
            </a:r>
          </a:p>
          <a:p>
            <a:pPr algn="ctr"/>
            <a:r>
              <a:rPr lang="lv-LV" sz="825" b="1" dirty="0">
                <a:solidFill>
                  <a:prstClr val="white"/>
                </a:solidFill>
                <a:ea typeface="Segoe UI" panose="020B0502040204020203" pitchFamily="34" charset="0"/>
                <a:cs typeface="Segoe UI" panose="020B0502040204020203" pitchFamily="34" charset="0"/>
              </a:rPr>
              <a:t>3 ‘400</a:t>
            </a:r>
          </a:p>
        </p:txBody>
      </p:sp>
      <p:sp>
        <p:nvSpPr>
          <p:cNvPr id="20" name="Rectangle 19"/>
          <p:cNvSpPr/>
          <p:nvPr/>
        </p:nvSpPr>
        <p:spPr>
          <a:xfrm>
            <a:off x="1868893" y="3741361"/>
            <a:ext cx="880094" cy="300082"/>
          </a:xfrm>
          <a:prstGeom prst="rect">
            <a:avLst/>
          </a:prstGeom>
        </p:spPr>
        <p:txBody>
          <a:bodyPr wrap="square">
            <a:spAutoFit/>
          </a:bodyPr>
          <a:lstStyle/>
          <a:p>
            <a:pPr algn="r"/>
            <a:r>
              <a:rPr lang="lv-LV" sz="1350" b="1" dirty="0">
                <a:solidFill>
                  <a:srgbClr val="C0504D"/>
                </a:solidFill>
                <a:ea typeface="Calibri" panose="020F0502020204030204" pitchFamily="34" charset="0"/>
              </a:rPr>
              <a:t>+10 ‘000</a:t>
            </a:r>
            <a:endParaRPr lang="lv-LV" sz="1350" b="1" dirty="0">
              <a:solidFill>
                <a:srgbClr val="C0504D"/>
              </a:solidFill>
            </a:endParaRPr>
          </a:p>
        </p:txBody>
      </p:sp>
      <p:sp>
        <p:nvSpPr>
          <p:cNvPr id="21" name="Rectangle 20"/>
          <p:cNvSpPr/>
          <p:nvPr/>
        </p:nvSpPr>
        <p:spPr>
          <a:xfrm>
            <a:off x="6412320" y="3228349"/>
            <a:ext cx="780120" cy="507831"/>
          </a:xfrm>
          <a:prstGeom prst="rect">
            <a:avLst/>
          </a:prstGeom>
        </p:spPr>
        <p:txBody>
          <a:bodyPr wrap="square">
            <a:spAutoFit/>
          </a:bodyPr>
          <a:lstStyle/>
          <a:p>
            <a:r>
              <a:rPr lang="lv-LV" sz="1350" b="1" dirty="0">
                <a:solidFill>
                  <a:srgbClr val="9BBB59"/>
                </a:solidFill>
                <a:ea typeface="Calibri" panose="020F0502020204030204" pitchFamily="34" charset="0"/>
              </a:rPr>
              <a:t>- 16 ’000</a:t>
            </a:r>
            <a:endParaRPr lang="lv-LV" sz="1350" b="1" dirty="0">
              <a:solidFill>
                <a:srgbClr val="9BBB59"/>
              </a:solidFill>
            </a:endParaRPr>
          </a:p>
        </p:txBody>
      </p:sp>
      <p:sp>
        <p:nvSpPr>
          <p:cNvPr id="22" name="Rectangle 21"/>
          <p:cNvSpPr/>
          <p:nvPr/>
        </p:nvSpPr>
        <p:spPr>
          <a:xfrm>
            <a:off x="6924789" y="4934873"/>
            <a:ext cx="797471" cy="300082"/>
          </a:xfrm>
          <a:prstGeom prst="rect">
            <a:avLst/>
          </a:prstGeom>
        </p:spPr>
        <p:txBody>
          <a:bodyPr wrap="square">
            <a:spAutoFit/>
          </a:bodyPr>
          <a:lstStyle/>
          <a:p>
            <a:r>
              <a:rPr lang="lv-LV" sz="1350" b="1" dirty="0">
                <a:solidFill>
                  <a:srgbClr val="9BBB59"/>
                </a:solidFill>
                <a:ea typeface="Calibri" panose="020F0502020204030204" pitchFamily="34" charset="0"/>
              </a:rPr>
              <a:t>- 30 ‘000</a:t>
            </a:r>
            <a:endParaRPr lang="lv-LV" sz="1350" b="1" dirty="0">
              <a:solidFill>
                <a:srgbClr val="9BBB59"/>
              </a:solidFill>
            </a:endParaRPr>
          </a:p>
        </p:txBody>
      </p:sp>
      <p:sp>
        <p:nvSpPr>
          <p:cNvPr id="23" name="Rectangle 22"/>
          <p:cNvSpPr/>
          <p:nvPr/>
        </p:nvSpPr>
        <p:spPr>
          <a:xfrm>
            <a:off x="2002272" y="5618645"/>
            <a:ext cx="832763" cy="300082"/>
          </a:xfrm>
          <a:prstGeom prst="rect">
            <a:avLst/>
          </a:prstGeom>
        </p:spPr>
        <p:txBody>
          <a:bodyPr wrap="square">
            <a:spAutoFit/>
          </a:bodyPr>
          <a:lstStyle/>
          <a:p>
            <a:pPr algn="r"/>
            <a:r>
              <a:rPr lang="lv-LV" sz="1350" b="1" dirty="0">
                <a:solidFill>
                  <a:srgbClr val="C0504D"/>
                </a:solidFill>
                <a:ea typeface="Calibri" panose="020F0502020204030204" pitchFamily="34" charset="0"/>
              </a:rPr>
              <a:t>+82 ‘000</a:t>
            </a:r>
            <a:endParaRPr lang="lv-LV" sz="1350" b="1" dirty="0">
              <a:solidFill>
                <a:srgbClr val="C0504D"/>
              </a:solidFill>
            </a:endParaRPr>
          </a:p>
        </p:txBody>
      </p:sp>
      <p:sp>
        <p:nvSpPr>
          <p:cNvPr id="24" name="Rounded Rectangle 23"/>
          <p:cNvSpPr/>
          <p:nvPr/>
        </p:nvSpPr>
        <p:spPr>
          <a:xfrm>
            <a:off x="4380323" y="4427101"/>
            <a:ext cx="1075548" cy="442655"/>
          </a:xfrm>
          <a:prstGeom prst="roundRect">
            <a:avLst>
              <a:gd name="adj" fmla="val 6182"/>
            </a:avLst>
          </a:prstGeom>
          <a:solidFill>
            <a:schemeClr val="accent3"/>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825" b="1" dirty="0">
                <a:solidFill>
                  <a:prstClr val="white"/>
                </a:solidFill>
                <a:ea typeface="Segoe UI" panose="020B0502040204020203" pitchFamily="34" charset="0"/>
                <a:cs typeface="Segoe UI" panose="020B0502040204020203" pitchFamily="34" charset="0"/>
              </a:rPr>
              <a:t>Pārējā augstākā izglītība </a:t>
            </a:r>
          </a:p>
          <a:p>
            <a:pPr algn="ctr"/>
            <a:r>
              <a:rPr lang="lv-LV" sz="825" b="1" dirty="0">
                <a:solidFill>
                  <a:prstClr val="white"/>
                </a:solidFill>
                <a:ea typeface="Segoe UI" panose="020B0502040204020203" pitchFamily="34" charset="0"/>
                <a:cs typeface="Segoe UI" panose="020B0502040204020203" pitchFamily="34" charset="0"/>
              </a:rPr>
              <a:t>5 ‘300</a:t>
            </a:r>
          </a:p>
        </p:txBody>
      </p:sp>
      <p:sp>
        <p:nvSpPr>
          <p:cNvPr id="25" name="Rectangle 24"/>
          <p:cNvSpPr/>
          <p:nvPr/>
        </p:nvSpPr>
        <p:spPr>
          <a:xfrm>
            <a:off x="7257591" y="5933235"/>
            <a:ext cx="847924" cy="433452"/>
          </a:xfrm>
          <a:prstGeom prst="rect">
            <a:avLst/>
          </a:prstGeom>
        </p:spPr>
        <p:txBody>
          <a:bodyPr wrap="square">
            <a:spAutoFit/>
          </a:bodyPr>
          <a:lstStyle/>
          <a:p>
            <a:pPr>
              <a:spcAft>
                <a:spcPts val="450"/>
              </a:spcAft>
            </a:pPr>
            <a:r>
              <a:rPr lang="en-US" sz="900" dirty="0">
                <a:solidFill>
                  <a:prstClr val="black"/>
                </a:solidFill>
                <a:ea typeface="Calibri" panose="020F0502020204030204" pitchFamily="34" charset="0"/>
              </a:rPr>
              <a:t>d</a:t>
            </a:r>
            <a:r>
              <a:rPr lang="lv-LV" sz="900" dirty="0">
                <a:solidFill>
                  <a:prstClr val="black"/>
                </a:solidFill>
                <a:ea typeface="Calibri" panose="020F0502020204030204" pitchFamily="34" charset="0"/>
              </a:rPr>
              <a:t>arba vietas</a:t>
            </a:r>
          </a:p>
          <a:p>
            <a:r>
              <a:rPr lang="lv-LV" sz="900" dirty="0">
                <a:solidFill>
                  <a:prstClr val="black"/>
                </a:solidFill>
              </a:rPr>
              <a:t>darbaspēks</a:t>
            </a:r>
          </a:p>
        </p:txBody>
      </p:sp>
      <p:grpSp>
        <p:nvGrpSpPr>
          <p:cNvPr id="26" name="Group 25"/>
          <p:cNvGrpSpPr/>
          <p:nvPr/>
        </p:nvGrpSpPr>
        <p:grpSpPr>
          <a:xfrm>
            <a:off x="2499650" y="4127286"/>
            <a:ext cx="1753607" cy="212616"/>
            <a:chOff x="1050125" y="3454716"/>
            <a:chExt cx="2338144" cy="332923"/>
          </a:xfrm>
        </p:grpSpPr>
        <p:sp>
          <p:nvSpPr>
            <p:cNvPr id="27" name="Rectangle 26"/>
            <p:cNvSpPr/>
            <p:nvPr/>
          </p:nvSpPr>
          <p:spPr>
            <a:xfrm>
              <a:off x="3157436"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28" name="Rectangle 27"/>
            <p:cNvSpPr/>
            <p:nvPr/>
          </p:nvSpPr>
          <p:spPr>
            <a:xfrm>
              <a:off x="3011878"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29" name="Rectangle 28"/>
            <p:cNvSpPr/>
            <p:nvPr/>
          </p:nvSpPr>
          <p:spPr>
            <a:xfrm>
              <a:off x="2882303"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30" name="Rectangle 29"/>
            <p:cNvSpPr/>
            <p:nvPr/>
          </p:nvSpPr>
          <p:spPr>
            <a:xfrm>
              <a:off x="2736745"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31" name="Rectangle 30"/>
            <p:cNvSpPr/>
            <p:nvPr/>
          </p:nvSpPr>
          <p:spPr>
            <a:xfrm>
              <a:off x="2597402"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32" name="Rectangle 31"/>
            <p:cNvSpPr/>
            <p:nvPr/>
          </p:nvSpPr>
          <p:spPr>
            <a:xfrm>
              <a:off x="2451845"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33" name="Rectangle 32"/>
            <p:cNvSpPr/>
            <p:nvPr/>
          </p:nvSpPr>
          <p:spPr>
            <a:xfrm>
              <a:off x="2322270"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34" name="Rectangle 33"/>
            <p:cNvSpPr/>
            <p:nvPr/>
          </p:nvSpPr>
          <p:spPr>
            <a:xfrm>
              <a:off x="2176711"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35" name="Rectangle 34"/>
            <p:cNvSpPr/>
            <p:nvPr/>
          </p:nvSpPr>
          <p:spPr>
            <a:xfrm>
              <a:off x="2030850"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36" name="Rectangle 35"/>
            <p:cNvSpPr/>
            <p:nvPr/>
          </p:nvSpPr>
          <p:spPr>
            <a:xfrm>
              <a:off x="1885292"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37" name="Rectangle 36"/>
            <p:cNvSpPr/>
            <p:nvPr/>
          </p:nvSpPr>
          <p:spPr>
            <a:xfrm>
              <a:off x="1755718"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38" name="Rectangle 37"/>
            <p:cNvSpPr/>
            <p:nvPr/>
          </p:nvSpPr>
          <p:spPr>
            <a:xfrm>
              <a:off x="1610159"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39" name="Rectangle 38"/>
            <p:cNvSpPr/>
            <p:nvPr/>
          </p:nvSpPr>
          <p:spPr>
            <a:xfrm>
              <a:off x="1470816"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40" name="Rectangle 39"/>
            <p:cNvSpPr/>
            <p:nvPr/>
          </p:nvSpPr>
          <p:spPr>
            <a:xfrm>
              <a:off x="1325259"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41" name="Rectangle 40"/>
            <p:cNvSpPr/>
            <p:nvPr/>
          </p:nvSpPr>
          <p:spPr>
            <a:xfrm>
              <a:off x="1195683"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42" name="Rectangle 41"/>
            <p:cNvSpPr/>
            <p:nvPr/>
          </p:nvSpPr>
          <p:spPr>
            <a:xfrm>
              <a:off x="1050125" y="3462337"/>
              <a:ext cx="230833" cy="325302"/>
            </a:xfrm>
            <a:prstGeom prst="rect">
              <a:avLst/>
            </a:prstGeom>
            <a:solidFill>
              <a:srgbClr val="C00000"/>
            </a:solidFill>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grpSp>
      <p:grpSp>
        <p:nvGrpSpPr>
          <p:cNvPr id="43" name="Group 42"/>
          <p:cNvGrpSpPr/>
          <p:nvPr/>
        </p:nvGrpSpPr>
        <p:grpSpPr>
          <a:xfrm>
            <a:off x="2657035" y="4002898"/>
            <a:ext cx="1549925" cy="95708"/>
            <a:chOff x="1300521" y="3046360"/>
            <a:chExt cx="1983463" cy="149863"/>
          </a:xfrm>
        </p:grpSpPr>
        <p:sp>
          <p:nvSpPr>
            <p:cNvPr id="44" name="Rectangle 43"/>
            <p:cNvSpPr/>
            <p:nvPr/>
          </p:nvSpPr>
          <p:spPr>
            <a:xfrm>
              <a:off x="1300521"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45" name="Rectangle 44"/>
            <p:cNvSpPr/>
            <p:nvPr/>
          </p:nvSpPr>
          <p:spPr>
            <a:xfrm>
              <a:off x="1430096"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46" name="Rectangle 45"/>
            <p:cNvSpPr/>
            <p:nvPr/>
          </p:nvSpPr>
          <p:spPr>
            <a:xfrm>
              <a:off x="157103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47" name="Rectangle 46"/>
            <p:cNvSpPr/>
            <p:nvPr/>
          </p:nvSpPr>
          <p:spPr>
            <a:xfrm>
              <a:off x="143657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48" name="Rectangle 47"/>
            <p:cNvSpPr/>
            <p:nvPr/>
          </p:nvSpPr>
          <p:spPr>
            <a:xfrm>
              <a:off x="1706409"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49" name="Rectangle 48"/>
            <p:cNvSpPr/>
            <p:nvPr/>
          </p:nvSpPr>
          <p:spPr>
            <a:xfrm>
              <a:off x="183598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50" name="Rectangle 49"/>
            <p:cNvSpPr/>
            <p:nvPr/>
          </p:nvSpPr>
          <p:spPr>
            <a:xfrm>
              <a:off x="1976921"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51" name="Rectangle 50"/>
            <p:cNvSpPr/>
            <p:nvPr/>
          </p:nvSpPr>
          <p:spPr>
            <a:xfrm>
              <a:off x="184246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52" name="Rectangle 51"/>
            <p:cNvSpPr/>
            <p:nvPr/>
          </p:nvSpPr>
          <p:spPr>
            <a:xfrm>
              <a:off x="2106770"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53" name="Rectangle 52"/>
            <p:cNvSpPr/>
            <p:nvPr/>
          </p:nvSpPr>
          <p:spPr>
            <a:xfrm>
              <a:off x="223634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54" name="Rectangle 53"/>
            <p:cNvSpPr/>
            <p:nvPr/>
          </p:nvSpPr>
          <p:spPr>
            <a:xfrm>
              <a:off x="23772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55" name="Rectangle 54"/>
            <p:cNvSpPr/>
            <p:nvPr/>
          </p:nvSpPr>
          <p:spPr>
            <a:xfrm>
              <a:off x="224282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56" name="Rectangle 55"/>
            <p:cNvSpPr/>
            <p:nvPr/>
          </p:nvSpPr>
          <p:spPr>
            <a:xfrm>
              <a:off x="25065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57" name="Rectangle 56"/>
            <p:cNvSpPr/>
            <p:nvPr/>
          </p:nvSpPr>
          <p:spPr>
            <a:xfrm>
              <a:off x="2636157"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58" name="Rectangle 57"/>
            <p:cNvSpPr/>
            <p:nvPr/>
          </p:nvSpPr>
          <p:spPr>
            <a:xfrm>
              <a:off x="277709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59" name="Rectangle 58"/>
            <p:cNvSpPr/>
            <p:nvPr/>
          </p:nvSpPr>
          <p:spPr>
            <a:xfrm>
              <a:off x="264263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60" name="Rectangle 59"/>
            <p:cNvSpPr/>
            <p:nvPr/>
          </p:nvSpPr>
          <p:spPr>
            <a:xfrm>
              <a:off x="2906631"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61" name="Rectangle 60"/>
            <p:cNvSpPr/>
            <p:nvPr/>
          </p:nvSpPr>
          <p:spPr>
            <a:xfrm>
              <a:off x="3036206"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62" name="Rectangle 61"/>
            <p:cNvSpPr/>
            <p:nvPr/>
          </p:nvSpPr>
          <p:spPr>
            <a:xfrm>
              <a:off x="317714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63" name="Rectangle 62"/>
            <p:cNvSpPr/>
            <p:nvPr/>
          </p:nvSpPr>
          <p:spPr>
            <a:xfrm>
              <a:off x="304268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grpSp>
      <p:grpSp>
        <p:nvGrpSpPr>
          <p:cNvPr id="64" name="Group 63"/>
          <p:cNvGrpSpPr/>
          <p:nvPr/>
        </p:nvGrpSpPr>
        <p:grpSpPr>
          <a:xfrm>
            <a:off x="2502770" y="6115771"/>
            <a:ext cx="1753607" cy="216671"/>
            <a:chOff x="1050125" y="3454716"/>
            <a:chExt cx="2338144" cy="339272"/>
          </a:xfrm>
        </p:grpSpPr>
        <p:sp>
          <p:nvSpPr>
            <p:cNvPr id="65" name="Rectangle 64"/>
            <p:cNvSpPr/>
            <p:nvPr/>
          </p:nvSpPr>
          <p:spPr>
            <a:xfrm>
              <a:off x="3157436"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66" name="Rectangle 65"/>
            <p:cNvSpPr/>
            <p:nvPr/>
          </p:nvSpPr>
          <p:spPr>
            <a:xfrm>
              <a:off x="3011878"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67" name="Rectangle 66"/>
            <p:cNvSpPr/>
            <p:nvPr/>
          </p:nvSpPr>
          <p:spPr>
            <a:xfrm>
              <a:off x="2882303"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68" name="Rectangle 67"/>
            <p:cNvSpPr/>
            <p:nvPr/>
          </p:nvSpPr>
          <p:spPr>
            <a:xfrm>
              <a:off x="2736745"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69" name="Rectangle 68"/>
            <p:cNvSpPr/>
            <p:nvPr/>
          </p:nvSpPr>
          <p:spPr>
            <a:xfrm>
              <a:off x="2597402"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70" name="Rectangle 69"/>
            <p:cNvSpPr/>
            <p:nvPr/>
          </p:nvSpPr>
          <p:spPr>
            <a:xfrm>
              <a:off x="2451845"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71" name="Rectangle 70"/>
            <p:cNvSpPr/>
            <p:nvPr/>
          </p:nvSpPr>
          <p:spPr>
            <a:xfrm>
              <a:off x="2322270"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72" name="Rectangle 71"/>
            <p:cNvSpPr/>
            <p:nvPr/>
          </p:nvSpPr>
          <p:spPr>
            <a:xfrm>
              <a:off x="2176711"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73" name="Rectangle 72"/>
            <p:cNvSpPr/>
            <p:nvPr/>
          </p:nvSpPr>
          <p:spPr>
            <a:xfrm>
              <a:off x="2030850"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74" name="Rectangle 73"/>
            <p:cNvSpPr/>
            <p:nvPr/>
          </p:nvSpPr>
          <p:spPr>
            <a:xfrm>
              <a:off x="1885292"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75" name="Rectangle 74"/>
            <p:cNvSpPr/>
            <p:nvPr/>
          </p:nvSpPr>
          <p:spPr>
            <a:xfrm>
              <a:off x="1755718" y="3454716"/>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76" name="Rectangle 75"/>
            <p:cNvSpPr/>
            <p:nvPr/>
          </p:nvSpPr>
          <p:spPr>
            <a:xfrm>
              <a:off x="1617779" y="3462337"/>
              <a:ext cx="230833" cy="325302"/>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77" name="Rectangle 76"/>
            <p:cNvSpPr/>
            <p:nvPr/>
          </p:nvSpPr>
          <p:spPr>
            <a:xfrm>
              <a:off x="1492407" y="3468686"/>
              <a:ext cx="230833" cy="325302"/>
            </a:xfrm>
            <a:prstGeom prst="rect">
              <a:avLst/>
            </a:prstGeom>
            <a:noFill/>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78" name="Rectangle 77"/>
            <p:cNvSpPr/>
            <p:nvPr/>
          </p:nvSpPr>
          <p:spPr>
            <a:xfrm>
              <a:off x="1344308" y="3461065"/>
              <a:ext cx="230833" cy="325302"/>
            </a:xfrm>
            <a:prstGeom prst="rect">
              <a:avLst/>
            </a:prstGeom>
            <a:solidFill>
              <a:srgbClr val="C00000"/>
            </a:solidFill>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79" name="Rectangle 78"/>
            <p:cNvSpPr/>
            <p:nvPr/>
          </p:nvSpPr>
          <p:spPr>
            <a:xfrm>
              <a:off x="1195683" y="3461065"/>
              <a:ext cx="230833" cy="325302"/>
            </a:xfrm>
            <a:prstGeom prst="rect">
              <a:avLst/>
            </a:prstGeom>
            <a:solidFill>
              <a:srgbClr val="C00000"/>
            </a:solidFill>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80" name="Rectangle 79"/>
            <p:cNvSpPr/>
            <p:nvPr/>
          </p:nvSpPr>
          <p:spPr>
            <a:xfrm>
              <a:off x="1050125" y="3461065"/>
              <a:ext cx="230833" cy="325302"/>
            </a:xfrm>
            <a:prstGeom prst="rect">
              <a:avLst/>
            </a:prstGeom>
            <a:solidFill>
              <a:srgbClr val="C00000"/>
            </a:solidFill>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grpSp>
      <p:grpSp>
        <p:nvGrpSpPr>
          <p:cNvPr id="81" name="Group 80"/>
          <p:cNvGrpSpPr/>
          <p:nvPr/>
        </p:nvGrpSpPr>
        <p:grpSpPr>
          <a:xfrm>
            <a:off x="2870895" y="5830813"/>
            <a:ext cx="1338541" cy="95708"/>
            <a:chOff x="1571033" y="3046360"/>
            <a:chExt cx="1712951" cy="149863"/>
          </a:xfrm>
        </p:grpSpPr>
        <p:sp>
          <p:nvSpPr>
            <p:cNvPr id="82" name="Rectangle 81"/>
            <p:cNvSpPr/>
            <p:nvPr/>
          </p:nvSpPr>
          <p:spPr>
            <a:xfrm>
              <a:off x="157103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83" name="Rectangle 82"/>
            <p:cNvSpPr/>
            <p:nvPr/>
          </p:nvSpPr>
          <p:spPr>
            <a:xfrm>
              <a:off x="1706409"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84" name="Rectangle 83"/>
            <p:cNvSpPr/>
            <p:nvPr/>
          </p:nvSpPr>
          <p:spPr>
            <a:xfrm>
              <a:off x="183598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85" name="Rectangle 84"/>
            <p:cNvSpPr/>
            <p:nvPr/>
          </p:nvSpPr>
          <p:spPr>
            <a:xfrm>
              <a:off x="1976921"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86" name="Rectangle 85"/>
            <p:cNvSpPr/>
            <p:nvPr/>
          </p:nvSpPr>
          <p:spPr>
            <a:xfrm>
              <a:off x="184246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87" name="Rectangle 86"/>
            <p:cNvSpPr/>
            <p:nvPr/>
          </p:nvSpPr>
          <p:spPr>
            <a:xfrm>
              <a:off x="2106770"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88" name="Rectangle 87"/>
            <p:cNvSpPr/>
            <p:nvPr/>
          </p:nvSpPr>
          <p:spPr>
            <a:xfrm>
              <a:off x="223634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89" name="Rectangle 88"/>
            <p:cNvSpPr/>
            <p:nvPr/>
          </p:nvSpPr>
          <p:spPr>
            <a:xfrm>
              <a:off x="23772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90" name="Rectangle 89"/>
            <p:cNvSpPr/>
            <p:nvPr/>
          </p:nvSpPr>
          <p:spPr>
            <a:xfrm>
              <a:off x="224282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91" name="Rectangle 90"/>
            <p:cNvSpPr/>
            <p:nvPr/>
          </p:nvSpPr>
          <p:spPr>
            <a:xfrm>
              <a:off x="25065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92" name="Rectangle 91"/>
            <p:cNvSpPr/>
            <p:nvPr/>
          </p:nvSpPr>
          <p:spPr>
            <a:xfrm>
              <a:off x="2636157"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93" name="Rectangle 92"/>
            <p:cNvSpPr/>
            <p:nvPr/>
          </p:nvSpPr>
          <p:spPr>
            <a:xfrm>
              <a:off x="277709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94" name="Rectangle 93"/>
            <p:cNvSpPr/>
            <p:nvPr/>
          </p:nvSpPr>
          <p:spPr>
            <a:xfrm>
              <a:off x="264263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95" name="Rectangle 94"/>
            <p:cNvSpPr/>
            <p:nvPr/>
          </p:nvSpPr>
          <p:spPr>
            <a:xfrm>
              <a:off x="2906631"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96" name="Rectangle 95"/>
            <p:cNvSpPr/>
            <p:nvPr/>
          </p:nvSpPr>
          <p:spPr>
            <a:xfrm>
              <a:off x="3036206"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97" name="Rectangle 96"/>
            <p:cNvSpPr/>
            <p:nvPr/>
          </p:nvSpPr>
          <p:spPr>
            <a:xfrm>
              <a:off x="317714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98" name="Rectangle 97"/>
            <p:cNvSpPr/>
            <p:nvPr/>
          </p:nvSpPr>
          <p:spPr>
            <a:xfrm>
              <a:off x="304268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grpSp>
      <p:grpSp>
        <p:nvGrpSpPr>
          <p:cNvPr id="99" name="Group 98"/>
          <p:cNvGrpSpPr/>
          <p:nvPr/>
        </p:nvGrpSpPr>
        <p:grpSpPr>
          <a:xfrm>
            <a:off x="2976681" y="5690554"/>
            <a:ext cx="1232755" cy="95708"/>
            <a:chOff x="1706409" y="3046360"/>
            <a:chExt cx="1577575" cy="149863"/>
          </a:xfrm>
        </p:grpSpPr>
        <p:sp>
          <p:nvSpPr>
            <p:cNvPr id="100" name="Rectangle 99"/>
            <p:cNvSpPr/>
            <p:nvPr/>
          </p:nvSpPr>
          <p:spPr>
            <a:xfrm>
              <a:off x="1706409"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01" name="Rectangle 100"/>
            <p:cNvSpPr/>
            <p:nvPr/>
          </p:nvSpPr>
          <p:spPr>
            <a:xfrm>
              <a:off x="183598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02" name="Rectangle 101"/>
            <p:cNvSpPr/>
            <p:nvPr/>
          </p:nvSpPr>
          <p:spPr>
            <a:xfrm>
              <a:off x="1976921"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03" name="Rectangle 102"/>
            <p:cNvSpPr/>
            <p:nvPr/>
          </p:nvSpPr>
          <p:spPr>
            <a:xfrm>
              <a:off x="184246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04" name="Rectangle 103"/>
            <p:cNvSpPr/>
            <p:nvPr/>
          </p:nvSpPr>
          <p:spPr>
            <a:xfrm>
              <a:off x="2106770"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05" name="Rectangle 104"/>
            <p:cNvSpPr/>
            <p:nvPr/>
          </p:nvSpPr>
          <p:spPr>
            <a:xfrm>
              <a:off x="223634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06" name="Rectangle 105"/>
            <p:cNvSpPr/>
            <p:nvPr/>
          </p:nvSpPr>
          <p:spPr>
            <a:xfrm>
              <a:off x="23772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07" name="Rectangle 106"/>
            <p:cNvSpPr/>
            <p:nvPr/>
          </p:nvSpPr>
          <p:spPr>
            <a:xfrm>
              <a:off x="224282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08" name="Rectangle 107"/>
            <p:cNvSpPr/>
            <p:nvPr/>
          </p:nvSpPr>
          <p:spPr>
            <a:xfrm>
              <a:off x="25065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09" name="Rectangle 108"/>
            <p:cNvSpPr/>
            <p:nvPr/>
          </p:nvSpPr>
          <p:spPr>
            <a:xfrm>
              <a:off x="2636157"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10" name="Rectangle 109"/>
            <p:cNvSpPr/>
            <p:nvPr/>
          </p:nvSpPr>
          <p:spPr>
            <a:xfrm>
              <a:off x="277709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11" name="Rectangle 110"/>
            <p:cNvSpPr/>
            <p:nvPr/>
          </p:nvSpPr>
          <p:spPr>
            <a:xfrm>
              <a:off x="264263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12" name="Rectangle 111"/>
            <p:cNvSpPr/>
            <p:nvPr/>
          </p:nvSpPr>
          <p:spPr>
            <a:xfrm>
              <a:off x="2906631"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13" name="Rectangle 112"/>
            <p:cNvSpPr/>
            <p:nvPr/>
          </p:nvSpPr>
          <p:spPr>
            <a:xfrm>
              <a:off x="3036206"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14" name="Rectangle 113"/>
            <p:cNvSpPr/>
            <p:nvPr/>
          </p:nvSpPr>
          <p:spPr>
            <a:xfrm>
              <a:off x="317714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15" name="Rectangle 114"/>
            <p:cNvSpPr/>
            <p:nvPr/>
          </p:nvSpPr>
          <p:spPr>
            <a:xfrm>
              <a:off x="304268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grpSp>
      <p:grpSp>
        <p:nvGrpSpPr>
          <p:cNvPr id="116" name="Group 115"/>
          <p:cNvGrpSpPr/>
          <p:nvPr/>
        </p:nvGrpSpPr>
        <p:grpSpPr>
          <a:xfrm>
            <a:off x="2502770" y="5957263"/>
            <a:ext cx="1753607" cy="207749"/>
            <a:chOff x="1050125" y="3454716"/>
            <a:chExt cx="2338144" cy="325299"/>
          </a:xfrm>
        </p:grpSpPr>
        <p:sp>
          <p:nvSpPr>
            <p:cNvPr id="117" name="Rectangle 116"/>
            <p:cNvSpPr/>
            <p:nvPr/>
          </p:nvSpPr>
          <p:spPr>
            <a:xfrm>
              <a:off x="3157436" y="3454716"/>
              <a:ext cx="230833" cy="325299"/>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18" name="Rectangle 117"/>
            <p:cNvSpPr/>
            <p:nvPr/>
          </p:nvSpPr>
          <p:spPr>
            <a:xfrm>
              <a:off x="3011878" y="3454716"/>
              <a:ext cx="230833" cy="325299"/>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19" name="Rectangle 118"/>
            <p:cNvSpPr/>
            <p:nvPr/>
          </p:nvSpPr>
          <p:spPr>
            <a:xfrm>
              <a:off x="2882303" y="3454716"/>
              <a:ext cx="230833" cy="325299"/>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20" name="Rectangle 119"/>
            <p:cNvSpPr/>
            <p:nvPr/>
          </p:nvSpPr>
          <p:spPr>
            <a:xfrm>
              <a:off x="2736745" y="3454716"/>
              <a:ext cx="230833" cy="325299"/>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21" name="Rectangle 120"/>
            <p:cNvSpPr/>
            <p:nvPr/>
          </p:nvSpPr>
          <p:spPr>
            <a:xfrm>
              <a:off x="2597402" y="3454716"/>
              <a:ext cx="230833" cy="325299"/>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22" name="Rectangle 121"/>
            <p:cNvSpPr/>
            <p:nvPr/>
          </p:nvSpPr>
          <p:spPr>
            <a:xfrm>
              <a:off x="2451845" y="3454716"/>
              <a:ext cx="230833" cy="325299"/>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23" name="Rectangle 122"/>
            <p:cNvSpPr/>
            <p:nvPr/>
          </p:nvSpPr>
          <p:spPr>
            <a:xfrm>
              <a:off x="2322270" y="3454716"/>
              <a:ext cx="230833" cy="325299"/>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24" name="Rectangle 123"/>
            <p:cNvSpPr/>
            <p:nvPr/>
          </p:nvSpPr>
          <p:spPr>
            <a:xfrm>
              <a:off x="2176711" y="3454716"/>
              <a:ext cx="230833" cy="325299"/>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25" name="Rectangle 124"/>
            <p:cNvSpPr/>
            <p:nvPr/>
          </p:nvSpPr>
          <p:spPr>
            <a:xfrm>
              <a:off x="2030850" y="3454716"/>
              <a:ext cx="230833" cy="325299"/>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26" name="Rectangle 125"/>
            <p:cNvSpPr/>
            <p:nvPr/>
          </p:nvSpPr>
          <p:spPr>
            <a:xfrm>
              <a:off x="1885292" y="3454716"/>
              <a:ext cx="230833" cy="325299"/>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27" name="Rectangle 126"/>
            <p:cNvSpPr/>
            <p:nvPr/>
          </p:nvSpPr>
          <p:spPr>
            <a:xfrm>
              <a:off x="1755718" y="3454716"/>
              <a:ext cx="230833" cy="325299"/>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28" name="Rectangle 127"/>
            <p:cNvSpPr/>
            <p:nvPr/>
          </p:nvSpPr>
          <p:spPr>
            <a:xfrm>
              <a:off x="1489867" y="3454716"/>
              <a:ext cx="230833" cy="325299"/>
            </a:xfrm>
            <a:prstGeom prst="rect">
              <a:avLst/>
            </a:prstGeom>
            <a:solidFill>
              <a:srgbClr val="C00000"/>
            </a:solidFill>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29" name="Rectangle 128"/>
            <p:cNvSpPr/>
            <p:nvPr/>
          </p:nvSpPr>
          <p:spPr>
            <a:xfrm>
              <a:off x="1344308" y="3454716"/>
              <a:ext cx="230833" cy="325299"/>
            </a:xfrm>
            <a:prstGeom prst="rect">
              <a:avLst/>
            </a:prstGeom>
            <a:solidFill>
              <a:srgbClr val="C00000"/>
            </a:solidFill>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30" name="Rectangle 129"/>
            <p:cNvSpPr/>
            <p:nvPr/>
          </p:nvSpPr>
          <p:spPr>
            <a:xfrm>
              <a:off x="1195683" y="3454716"/>
              <a:ext cx="230833" cy="325299"/>
            </a:xfrm>
            <a:prstGeom prst="rect">
              <a:avLst/>
            </a:prstGeom>
            <a:solidFill>
              <a:srgbClr val="C00000"/>
            </a:solidFill>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31" name="Rectangle 130"/>
            <p:cNvSpPr/>
            <p:nvPr/>
          </p:nvSpPr>
          <p:spPr>
            <a:xfrm>
              <a:off x="1050125" y="3454716"/>
              <a:ext cx="230833" cy="325299"/>
            </a:xfrm>
            <a:prstGeom prst="rect">
              <a:avLst/>
            </a:prstGeom>
            <a:solidFill>
              <a:srgbClr val="C00000"/>
            </a:solidFill>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32" name="Rectangle 131"/>
            <p:cNvSpPr/>
            <p:nvPr/>
          </p:nvSpPr>
          <p:spPr>
            <a:xfrm>
              <a:off x="1633019" y="3454716"/>
              <a:ext cx="230833" cy="325299"/>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grpSp>
      <p:grpSp>
        <p:nvGrpSpPr>
          <p:cNvPr id="133" name="Group 132"/>
          <p:cNvGrpSpPr/>
          <p:nvPr/>
        </p:nvGrpSpPr>
        <p:grpSpPr>
          <a:xfrm>
            <a:off x="5502386" y="3453160"/>
            <a:ext cx="695689" cy="207749"/>
            <a:chOff x="5913012" y="3353589"/>
            <a:chExt cx="927585" cy="325299"/>
          </a:xfrm>
        </p:grpSpPr>
        <p:sp>
          <p:nvSpPr>
            <p:cNvPr id="134" name="Rectangle 133"/>
            <p:cNvSpPr/>
            <p:nvPr/>
          </p:nvSpPr>
          <p:spPr>
            <a:xfrm>
              <a:off x="6609764" y="3353589"/>
              <a:ext cx="230833" cy="325299"/>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35" name="Rectangle 134"/>
            <p:cNvSpPr/>
            <p:nvPr/>
          </p:nvSpPr>
          <p:spPr>
            <a:xfrm>
              <a:off x="6473047" y="3353589"/>
              <a:ext cx="230833" cy="325299"/>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36" name="Rectangle 135"/>
            <p:cNvSpPr/>
            <p:nvPr/>
          </p:nvSpPr>
          <p:spPr>
            <a:xfrm>
              <a:off x="6332251" y="3353589"/>
              <a:ext cx="230833" cy="325299"/>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37" name="Rectangle 136"/>
            <p:cNvSpPr/>
            <p:nvPr/>
          </p:nvSpPr>
          <p:spPr>
            <a:xfrm>
              <a:off x="6192907" y="3353589"/>
              <a:ext cx="230833" cy="325299"/>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38" name="Rectangle 137"/>
            <p:cNvSpPr/>
            <p:nvPr/>
          </p:nvSpPr>
          <p:spPr>
            <a:xfrm>
              <a:off x="6047350" y="3353589"/>
              <a:ext cx="230833" cy="325299"/>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39" name="Rectangle 138"/>
            <p:cNvSpPr/>
            <p:nvPr/>
          </p:nvSpPr>
          <p:spPr>
            <a:xfrm>
              <a:off x="5913012" y="3353589"/>
              <a:ext cx="230833" cy="325299"/>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grpSp>
      <p:grpSp>
        <p:nvGrpSpPr>
          <p:cNvPr id="140" name="Group 139"/>
          <p:cNvGrpSpPr/>
          <p:nvPr/>
        </p:nvGrpSpPr>
        <p:grpSpPr>
          <a:xfrm>
            <a:off x="5550602" y="3329332"/>
            <a:ext cx="814763" cy="97229"/>
            <a:chOff x="5977301" y="3197932"/>
            <a:chExt cx="1086351" cy="152244"/>
          </a:xfrm>
        </p:grpSpPr>
        <p:sp>
          <p:nvSpPr>
            <p:cNvPr id="141" name="Rectangle 140"/>
            <p:cNvSpPr/>
            <p:nvPr/>
          </p:nvSpPr>
          <p:spPr>
            <a:xfrm>
              <a:off x="5977301" y="3197932"/>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42" name="Rectangle 141"/>
            <p:cNvSpPr/>
            <p:nvPr/>
          </p:nvSpPr>
          <p:spPr>
            <a:xfrm>
              <a:off x="6112305" y="3197932"/>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43" name="Rectangle 142"/>
            <p:cNvSpPr/>
            <p:nvPr/>
          </p:nvSpPr>
          <p:spPr>
            <a:xfrm>
              <a:off x="6259147" y="3197932"/>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44" name="Rectangle 143"/>
            <p:cNvSpPr/>
            <p:nvPr/>
          </p:nvSpPr>
          <p:spPr>
            <a:xfrm>
              <a:off x="6119054" y="3197932"/>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45" name="Rectangle 144"/>
            <p:cNvSpPr/>
            <p:nvPr/>
          </p:nvSpPr>
          <p:spPr>
            <a:xfrm>
              <a:off x="6400195" y="3197932"/>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46" name="Rectangle 145"/>
            <p:cNvSpPr/>
            <p:nvPr/>
          </p:nvSpPr>
          <p:spPr>
            <a:xfrm>
              <a:off x="6535199" y="3197932"/>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47" name="Rectangle 146"/>
            <p:cNvSpPr/>
            <p:nvPr/>
          </p:nvSpPr>
          <p:spPr>
            <a:xfrm>
              <a:off x="6682041" y="3197932"/>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48" name="Rectangle 147"/>
            <p:cNvSpPr/>
            <p:nvPr/>
          </p:nvSpPr>
          <p:spPr>
            <a:xfrm>
              <a:off x="6541948" y="3197932"/>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49" name="Rectangle 148"/>
            <p:cNvSpPr/>
            <p:nvPr/>
          </p:nvSpPr>
          <p:spPr>
            <a:xfrm>
              <a:off x="6952335" y="3200313"/>
              <a:ext cx="111317" cy="1498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grpSp>
      <p:grpSp>
        <p:nvGrpSpPr>
          <p:cNvPr id="150" name="Group 149"/>
          <p:cNvGrpSpPr/>
          <p:nvPr/>
        </p:nvGrpSpPr>
        <p:grpSpPr>
          <a:xfrm>
            <a:off x="5522424" y="4475885"/>
            <a:ext cx="1018065" cy="307158"/>
            <a:chOff x="6020243" y="3248769"/>
            <a:chExt cx="1357419" cy="480958"/>
          </a:xfrm>
        </p:grpSpPr>
        <p:sp>
          <p:nvSpPr>
            <p:cNvPr id="151" name="Rectangle 150"/>
            <p:cNvSpPr/>
            <p:nvPr/>
          </p:nvSpPr>
          <p:spPr>
            <a:xfrm>
              <a:off x="7146829" y="3404427"/>
              <a:ext cx="230833" cy="325300"/>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52" name="Rectangle 151"/>
            <p:cNvSpPr/>
            <p:nvPr/>
          </p:nvSpPr>
          <p:spPr>
            <a:xfrm>
              <a:off x="7001272" y="3404425"/>
              <a:ext cx="230833" cy="325300"/>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53" name="Rectangle 152"/>
            <p:cNvSpPr/>
            <p:nvPr/>
          </p:nvSpPr>
          <p:spPr>
            <a:xfrm>
              <a:off x="6855411" y="3404425"/>
              <a:ext cx="230833" cy="325300"/>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54" name="Rectangle 153"/>
            <p:cNvSpPr/>
            <p:nvPr/>
          </p:nvSpPr>
          <p:spPr>
            <a:xfrm>
              <a:off x="6709852" y="3404425"/>
              <a:ext cx="230833" cy="325300"/>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55" name="Rectangle 154"/>
            <p:cNvSpPr/>
            <p:nvPr/>
          </p:nvSpPr>
          <p:spPr>
            <a:xfrm>
              <a:off x="6580277" y="3404425"/>
              <a:ext cx="230833" cy="325300"/>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56" name="Rectangle 155"/>
            <p:cNvSpPr/>
            <p:nvPr/>
          </p:nvSpPr>
          <p:spPr>
            <a:xfrm>
              <a:off x="6434719" y="3404425"/>
              <a:ext cx="230833" cy="325300"/>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57" name="Rectangle 156"/>
            <p:cNvSpPr/>
            <p:nvPr/>
          </p:nvSpPr>
          <p:spPr>
            <a:xfrm>
              <a:off x="6295376" y="3404425"/>
              <a:ext cx="230833" cy="325300"/>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58" name="Rectangle 157"/>
            <p:cNvSpPr/>
            <p:nvPr/>
          </p:nvSpPr>
          <p:spPr>
            <a:xfrm>
              <a:off x="6149818" y="3404425"/>
              <a:ext cx="230833" cy="325300"/>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59" name="Rectangle 158"/>
            <p:cNvSpPr/>
            <p:nvPr/>
          </p:nvSpPr>
          <p:spPr>
            <a:xfrm>
              <a:off x="6020243" y="3404425"/>
              <a:ext cx="230833" cy="325300"/>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60" name="Rectangle 159"/>
            <p:cNvSpPr/>
            <p:nvPr/>
          </p:nvSpPr>
          <p:spPr>
            <a:xfrm>
              <a:off x="6084532" y="3248769"/>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61" name="Rectangle 160"/>
            <p:cNvSpPr/>
            <p:nvPr/>
          </p:nvSpPr>
          <p:spPr>
            <a:xfrm>
              <a:off x="6219536" y="3248769"/>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62" name="Rectangle 161"/>
            <p:cNvSpPr/>
            <p:nvPr/>
          </p:nvSpPr>
          <p:spPr>
            <a:xfrm>
              <a:off x="6366378" y="3248769"/>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63" name="Rectangle 162"/>
            <p:cNvSpPr/>
            <p:nvPr/>
          </p:nvSpPr>
          <p:spPr>
            <a:xfrm>
              <a:off x="6226285" y="3248769"/>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64" name="Rectangle 163"/>
            <p:cNvSpPr/>
            <p:nvPr/>
          </p:nvSpPr>
          <p:spPr>
            <a:xfrm>
              <a:off x="6507426" y="3248769"/>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65" name="Rectangle 164"/>
            <p:cNvSpPr/>
            <p:nvPr/>
          </p:nvSpPr>
          <p:spPr>
            <a:xfrm>
              <a:off x="6642430" y="3248769"/>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66" name="Rectangle 165"/>
            <p:cNvSpPr/>
            <p:nvPr/>
          </p:nvSpPr>
          <p:spPr>
            <a:xfrm>
              <a:off x="6789272" y="3248769"/>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67" name="Rectangle 166"/>
            <p:cNvSpPr/>
            <p:nvPr/>
          </p:nvSpPr>
          <p:spPr>
            <a:xfrm>
              <a:off x="6649179" y="3248769"/>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68" name="Rectangle 167"/>
            <p:cNvSpPr/>
            <p:nvPr/>
          </p:nvSpPr>
          <p:spPr>
            <a:xfrm>
              <a:off x="6924562" y="3248769"/>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69" name="Rectangle 168"/>
            <p:cNvSpPr/>
            <p:nvPr/>
          </p:nvSpPr>
          <p:spPr>
            <a:xfrm>
              <a:off x="7059566" y="3248769"/>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70" name="Rectangle 169"/>
            <p:cNvSpPr/>
            <p:nvPr/>
          </p:nvSpPr>
          <p:spPr>
            <a:xfrm>
              <a:off x="7206408" y="3248769"/>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71" name="Rectangle 170"/>
            <p:cNvSpPr/>
            <p:nvPr/>
          </p:nvSpPr>
          <p:spPr>
            <a:xfrm>
              <a:off x="7066315" y="3248769"/>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grpSp>
      <p:grpSp>
        <p:nvGrpSpPr>
          <p:cNvPr id="172" name="Group 171"/>
          <p:cNvGrpSpPr/>
          <p:nvPr/>
        </p:nvGrpSpPr>
        <p:grpSpPr>
          <a:xfrm>
            <a:off x="5554641" y="5106072"/>
            <a:ext cx="1233471" cy="95708"/>
            <a:chOff x="1571033" y="3046360"/>
            <a:chExt cx="1578492" cy="149863"/>
          </a:xfrm>
        </p:grpSpPr>
        <p:sp>
          <p:nvSpPr>
            <p:cNvPr id="173" name="Rectangle 172"/>
            <p:cNvSpPr/>
            <p:nvPr/>
          </p:nvSpPr>
          <p:spPr>
            <a:xfrm>
              <a:off x="157103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74" name="Rectangle 173"/>
            <p:cNvSpPr/>
            <p:nvPr/>
          </p:nvSpPr>
          <p:spPr>
            <a:xfrm>
              <a:off x="1706409"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75" name="Rectangle 174"/>
            <p:cNvSpPr/>
            <p:nvPr/>
          </p:nvSpPr>
          <p:spPr>
            <a:xfrm>
              <a:off x="183598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76" name="Rectangle 175"/>
            <p:cNvSpPr/>
            <p:nvPr/>
          </p:nvSpPr>
          <p:spPr>
            <a:xfrm>
              <a:off x="1976921"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77" name="Rectangle 176"/>
            <p:cNvSpPr/>
            <p:nvPr/>
          </p:nvSpPr>
          <p:spPr>
            <a:xfrm>
              <a:off x="184246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78" name="Rectangle 177"/>
            <p:cNvSpPr/>
            <p:nvPr/>
          </p:nvSpPr>
          <p:spPr>
            <a:xfrm>
              <a:off x="2106770"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79" name="Rectangle 178"/>
            <p:cNvSpPr/>
            <p:nvPr/>
          </p:nvSpPr>
          <p:spPr>
            <a:xfrm>
              <a:off x="223634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80" name="Rectangle 179"/>
            <p:cNvSpPr/>
            <p:nvPr/>
          </p:nvSpPr>
          <p:spPr>
            <a:xfrm>
              <a:off x="23772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81" name="Rectangle 180"/>
            <p:cNvSpPr/>
            <p:nvPr/>
          </p:nvSpPr>
          <p:spPr>
            <a:xfrm>
              <a:off x="224282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82" name="Rectangle 181"/>
            <p:cNvSpPr/>
            <p:nvPr/>
          </p:nvSpPr>
          <p:spPr>
            <a:xfrm>
              <a:off x="25065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83" name="Rectangle 182"/>
            <p:cNvSpPr/>
            <p:nvPr/>
          </p:nvSpPr>
          <p:spPr>
            <a:xfrm>
              <a:off x="2636157"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84" name="Rectangle 183"/>
            <p:cNvSpPr/>
            <p:nvPr/>
          </p:nvSpPr>
          <p:spPr>
            <a:xfrm>
              <a:off x="277709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85" name="Rectangle 184"/>
            <p:cNvSpPr/>
            <p:nvPr/>
          </p:nvSpPr>
          <p:spPr>
            <a:xfrm>
              <a:off x="264263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86" name="Rectangle 185"/>
            <p:cNvSpPr/>
            <p:nvPr/>
          </p:nvSpPr>
          <p:spPr>
            <a:xfrm>
              <a:off x="2906631"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87" name="Rectangle 186"/>
            <p:cNvSpPr/>
            <p:nvPr/>
          </p:nvSpPr>
          <p:spPr>
            <a:xfrm>
              <a:off x="3036206"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188" name="Rectangle 187"/>
            <p:cNvSpPr/>
            <p:nvPr/>
          </p:nvSpPr>
          <p:spPr>
            <a:xfrm>
              <a:off x="304268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grpSp>
      <p:grpSp>
        <p:nvGrpSpPr>
          <p:cNvPr id="189" name="Group 188"/>
          <p:cNvGrpSpPr/>
          <p:nvPr/>
        </p:nvGrpSpPr>
        <p:grpSpPr>
          <a:xfrm>
            <a:off x="5502034" y="5244449"/>
            <a:ext cx="1328922" cy="342055"/>
            <a:chOff x="1309541" y="4977998"/>
            <a:chExt cx="1771895" cy="535603"/>
          </a:xfrm>
        </p:grpSpPr>
        <p:sp>
          <p:nvSpPr>
            <p:cNvPr id="190" name="Rectangle 189"/>
            <p:cNvSpPr/>
            <p:nvPr/>
          </p:nvSpPr>
          <p:spPr>
            <a:xfrm>
              <a:off x="2850603" y="5188300"/>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91" name="Rectangle 190"/>
            <p:cNvSpPr/>
            <p:nvPr/>
          </p:nvSpPr>
          <p:spPr>
            <a:xfrm>
              <a:off x="2721028" y="5188300"/>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92" name="Rectangle 191"/>
            <p:cNvSpPr/>
            <p:nvPr/>
          </p:nvSpPr>
          <p:spPr>
            <a:xfrm>
              <a:off x="2575470" y="5188300"/>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93" name="Rectangle 192"/>
            <p:cNvSpPr/>
            <p:nvPr/>
          </p:nvSpPr>
          <p:spPr>
            <a:xfrm>
              <a:off x="2436127" y="5188300"/>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94" name="Rectangle 193"/>
            <p:cNvSpPr/>
            <p:nvPr/>
          </p:nvSpPr>
          <p:spPr>
            <a:xfrm>
              <a:off x="2290570" y="5188300"/>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95" name="Rectangle 194"/>
            <p:cNvSpPr/>
            <p:nvPr/>
          </p:nvSpPr>
          <p:spPr>
            <a:xfrm>
              <a:off x="2160994" y="5188300"/>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96" name="Rectangle 195"/>
            <p:cNvSpPr/>
            <p:nvPr/>
          </p:nvSpPr>
          <p:spPr>
            <a:xfrm>
              <a:off x="2015437" y="5188300"/>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97" name="Rectangle 196"/>
            <p:cNvSpPr/>
            <p:nvPr/>
          </p:nvSpPr>
          <p:spPr>
            <a:xfrm>
              <a:off x="1869576" y="5188300"/>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98" name="Rectangle 197"/>
            <p:cNvSpPr/>
            <p:nvPr/>
          </p:nvSpPr>
          <p:spPr>
            <a:xfrm>
              <a:off x="1724017" y="5188300"/>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199" name="Rectangle 198"/>
            <p:cNvSpPr/>
            <p:nvPr/>
          </p:nvSpPr>
          <p:spPr>
            <a:xfrm>
              <a:off x="1594442" y="5188300"/>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200" name="Rectangle 199"/>
            <p:cNvSpPr/>
            <p:nvPr/>
          </p:nvSpPr>
          <p:spPr>
            <a:xfrm>
              <a:off x="1448884" y="5188300"/>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201" name="Rectangle 200"/>
            <p:cNvSpPr/>
            <p:nvPr/>
          </p:nvSpPr>
          <p:spPr>
            <a:xfrm>
              <a:off x="1309541" y="5188300"/>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202" name="Rectangle 201"/>
            <p:cNvSpPr/>
            <p:nvPr/>
          </p:nvSpPr>
          <p:spPr>
            <a:xfrm>
              <a:off x="2721028" y="4977998"/>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203" name="Rectangle 202"/>
            <p:cNvSpPr/>
            <p:nvPr/>
          </p:nvSpPr>
          <p:spPr>
            <a:xfrm>
              <a:off x="2575471" y="4977998"/>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204" name="Rectangle 203"/>
            <p:cNvSpPr/>
            <p:nvPr/>
          </p:nvSpPr>
          <p:spPr>
            <a:xfrm>
              <a:off x="2436127" y="4977998"/>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205" name="Rectangle 204"/>
            <p:cNvSpPr/>
            <p:nvPr/>
          </p:nvSpPr>
          <p:spPr>
            <a:xfrm>
              <a:off x="2290570" y="4977998"/>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206" name="Rectangle 205"/>
            <p:cNvSpPr/>
            <p:nvPr/>
          </p:nvSpPr>
          <p:spPr>
            <a:xfrm>
              <a:off x="2160994" y="4977998"/>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207" name="Rectangle 206"/>
            <p:cNvSpPr/>
            <p:nvPr/>
          </p:nvSpPr>
          <p:spPr>
            <a:xfrm>
              <a:off x="2015437" y="4977998"/>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208" name="Rectangle 207"/>
            <p:cNvSpPr/>
            <p:nvPr/>
          </p:nvSpPr>
          <p:spPr>
            <a:xfrm>
              <a:off x="1869575" y="4977998"/>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209" name="Rectangle 208"/>
            <p:cNvSpPr/>
            <p:nvPr/>
          </p:nvSpPr>
          <p:spPr>
            <a:xfrm>
              <a:off x="1724017" y="4977998"/>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210" name="Rectangle 209"/>
            <p:cNvSpPr/>
            <p:nvPr/>
          </p:nvSpPr>
          <p:spPr>
            <a:xfrm>
              <a:off x="1594442" y="4977998"/>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211" name="Rectangle 210"/>
            <p:cNvSpPr/>
            <p:nvPr/>
          </p:nvSpPr>
          <p:spPr>
            <a:xfrm>
              <a:off x="1448885" y="4977998"/>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212" name="Rectangle 211"/>
            <p:cNvSpPr/>
            <p:nvPr/>
          </p:nvSpPr>
          <p:spPr>
            <a:xfrm>
              <a:off x="1309541" y="4977998"/>
              <a:ext cx="230833" cy="325301"/>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grpSp>
      <p:grpSp>
        <p:nvGrpSpPr>
          <p:cNvPr id="213" name="Group 212"/>
          <p:cNvGrpSpPr/>
          <p:nvPr/>
        </p:nvGrpSpPr>
        <p:grpSpPr>
          <a:xfrm>
            <a:off x="5554641" y="4963684"/>
            <a:ext cx="1233471" cy="95708"/>
            <a:chOff x="1571033" y="3046360"/>
            <a:chExt cx="1578492" cy="149863"/>
          </a:xfrm>
        </p:grpSpPr>
        <p:sp>
          <p:nvSpPr>
            <p:cNvPr id="214" name="Rectangle 213"/>
            <p:cNvSpPr/>
            <p:nvPr/>
          </p:nvSpPr>
          <p:spPr>
            <a:xfrm>
              <a:off x="157103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215" name="Rectangle 214"/>
            <p:cNvSpPr/>
            <p:nvPr/>
          </p:nvSpPr>
          <p:spPr>
            <a:xfrm>
              <a:off x="1706409"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216" name="Rectangle 215"/>
            <p:cNvSpPr/>
            <p:nvPr/>
          </p:nvSpPr>
          <p:spPr>
            <a:xfrm>
              <a:off x="183598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217" name="Rectangle 216"/>
            <p:cNvSpPr/>
            <p:nvPr/>
          </p:nvSpPr>
          <p:spPr>
            <a:xfrm>
              <a:off x="1976921"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218" name="Rectangle 217"/>
            <p:cNvSpPr/>
            <p:nvPr/>
          </p:nvSpPr>
          <p:spPr>
            <a:xfrm>
              <a:off x="184246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219" name="Rectangle 218"/>
            <p:cNvSpPr/>
            <p:nvPr/>
          </p:nvSpPr>
          <p:spPr>
            <a:xfrm>
              <a:off x="2106770"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220" name="Rectangle 219"/>
            <p:cNvSpPr/>
            <p:nvPr/>
          </p:nvSpPr>
          <p:spPr>
            <a:xfrm>
              <a:off x="223634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221" name="Rectangle 220"/>
            <p:cNvSpPr/>
            <p:nvPr/>
          </p:nvSpPr>
          <p:spPr>
            <a:xfrm>
              <a:off x="23772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222" name="Rectangle 221"/>
            <p:cNvSpPr/>
            <p:nvPr/>
          </p:nvSpPr>
          <p:spPr>
            <a:xfrm>
              <a:off x="224282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223" name="Rectangle 222"/>
            <p:cNvSpPr/>
            <p:nvPr/>
          </p:nvSpPr>
          <p:spPr>
            <a:xfrm>
              <a:off x="25065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224" name="Rectangle 223"/>
            <p:cNvSpPr/>
            <p:nvPr/>
          </p:nvSpPr>
          <p:spPr>
            <a:xfrm>
              <a:off x="2636157"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225" name="Rectangle 224"/>
            <p:cNvSpPr/>
            <p:nvPr/>
          </p:nvSpPr>
          <p:spPr>
            <a:xfrm>
              <a:off x="277709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226" name="Rectangle 225"/>
            <p:cNvSpPr/>
            <p:nvPr/>
          </p:nvSpPr>
          <p:spPr>
            <a:xfrm>
              <a:off x="264263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227" name="Rectangle 226"/>
            <p:cNvSpPr/>
            <p:nvPr/>
          </p:nvSpPr>
          <p:spPr>
            <a:xfrm>
              <a:off x="2906631"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228" name="Rectangle 227"/>
            <p:cNvSpPr/>
            <p:nvPr/>
          </p:nvSpPr>
          <p:spPr>
            <a:xfrm>
              <a:off x="3036206"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229" name="Rectangle 228"/>
            <p:cNvSpPr/>
            <p:nvPr/>
          </p:nvSpPr>
          <p:spPr>
            <a:xfrm>
              <a:off x="3042684" y="3046360"/>
              <a:ext cx="106841" cy="1498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grpSp>
      <p:sp>
        <p:nvSpPr>
          <p:cNvPr id="230" name="Rectangle 229"/>
          <p:cNvSpPr/>
          <p:nvPr/>
        </p:nvSpPr>
        <p:spPr>
          <a:xfrm>
            <a:off x="7122627" y="6139327"/>
            <a:ext cx="173125" cy="207749"/>
          </a:xfrm>
          <a:prstGeom prst="rect">
            <a:avLst/>
          </a:prstGeom>
        </p:spPr>
        <p:txBody>
          <a:bodyPr wrap="none" lIns="0" tIns="0" rIns="0" bIns="0">
            <a:spAutoFit/>
          </a:bodyPr>
          <a:lstStyle/>
          <a:p>
            <a:pPr algn="ctr"/>
            <a:r>
              <a:rPr lang="lv-LV" sz="1350" b="1" dirty="0">
                <a:solidFill>
                  <a:srgbClr val="4F81BD">
                    <a:lumMod val="60000"/>
                    <a:lumOff val="40000"/>
                  </a:srgbClr>
                </a:solidFill>
                <a:sym typeface="Webdings" panose="05030102010509060703" pitchFamily="18" charset="2"/>
              </a:rPr>
              <a:t></a:t>
            </a:r>
            <a:endParaRPr lang="lv-LV" sz="1350" b="1" dirty="0">
              <a:solidFill>
                <a:srgbClr val="4F81BD">
                  <a:lumMod val="60000"/>
                  <a:lumOff val="40000"/>
                </a:srgbClr>
              </a:solidFill>
            </a:endParaRPr>
          </a:p>
        </p:txBody>
      </p:sp>
      <p:sp>
        <p:nvSpPr>
          <p:cNvPr id="231" name="Rectangle 230"/>
          <p:cNvSpPr/>
          <p:nvPr/>
        </p:nvSpPr>
        <p:spPr>
          <a:xfrm>
            <a:off x="7167446" y="6006320"/>
            <a:ext cx="83488" cy="957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232" name="Rectangle 231"/>
          <p:cNvSpPr/>
          <p:nvPr/>
        </p:nvSpPr>
        <p:spPr>
          <a:xfrm>
            <a:off x="6181403" y="3330047"/>
            <a:ext cx="83488" cy="9656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dirty="0">
              <a:solidFill>
                <a:prstClr val="white"/>
              </a:solidFill>
            </a:endParaRPr>
          </a:p>
        </p:txBody>
      </p:sp>
      <p:sp>
        <p:nvSpPr>
          <p:cNvPr id="233" name="Rectangle 232"/>
          <p:cNvSpPr/>
          <p:nvPr/>
        </p:nvSpPr>
        <p:spPr>
          <a:xfrm>
            <a:off x="6806420" y="4963684"/>
            <a:ext cx="83488" cy="957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234" name="Rectangle 233"/>
          <p:cNvSpPr/>
          <p:nvPr/>
        </p:nvSpPr>
        <p:spPr>
          <a:xfrm>
            <a:off x="6806420" y="5106072"/>
            <a:ext cx="83488" cy="957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solidFill>
                <a:prstClr val="white"/>
              </a:solidFill>
            </a:endParaRPr>
          </a:p>
        </p:txBody>
      </p:sp>
      <p:sp>
        <p:nvSpPr>
          <p:cNvPr id="235" name="TextBox 234"/>
          <p:cNvSpPr txBox="1"/>
          <p:nvPr/>
        </p:nvSpPr>
        <p:spPr>
          <a:xfrm>
            <a:off x="1391479" y="1584833"/>
            <a:ext cx="7538988" cy="1077218"/>
          </a:xfrm>
          <a:prstGeom prst="rect">
            <a:avLst/>
          </a:prstGeom>
          <a:noFill/>
        </p:spPr>
        <p:txBody>
          <a:bodyPr wrap="square" rtlCol="0">
            <a:spAutoFit/>
          </a:bodyPr>
          <a:lstStyle/>
          <a:p>
            <a:r>
              <a:rPr lang="lv-LV" sz="1600" b="1" dirty="0" smtClean="0">
                <a:latin typeface="Verdana" panose="020B0604030504040204" pitchFamily="34" charset="0"/>
                <a:ea typeface="Verdana" panose="020B0604030504040204" pitchFamily="34" charset="0"/>
                <a:cs typeface="Verdana" panose="020B0604030504040204" pitchFamily="34" charset="0"/>
              </a:rPr>
              <a:t>Stratēģijas darba tirgus disproporciju mazināšanai:</a:t>
            </a:r>
            <a:endParaRPr lang="lv-LV" sz="1600" b="1"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lv-LV" sz="1600" dirty="0" smtClean="0">
                <a:latin typeface="Verdana" panose="020B0604030504040204" pitchFamily="34" charset="0"/>
                <a:ea typeface="Verdana" panose="020B0604030504040204" pitchFamily="34" charset="0"/>
                <a:cs typeface="Verdana" panose="020B0604030504040204" pitchFamily="34" charset="0"/>
              </a:rPr>
              <a:t>nepieļaut mazkvalificēto darbinieku skaita pieaugumu</a:t>
            </a:r>
          </a:p>
          <a:p>
            <a:pPr marL="285750" indent="-285750">
              <a:buFontTx/>
              <a:buChar char="•"/>
            </a:pPr>
            <a:r>
              <a:rPr lang="lv-LV" sz="1600" dirty="0" smtClean="0">
                <a:latin typeface="Verdana" panose="020B0604030504040204" pitchFamily="34" charset="0"/>
                <a:ea typeface="Verdana" panose="020B0604030504040204" pitchFamily="34" charset="0"/>
                <a:cs typeface="Verdana" panose="020B0604030504040204" pitchFamily="34" charset="0"/>
              </a:rPr>
              <a:t>samazināt mazkvalificēto darbinieku skaitu</a:t>
            </a:r>
          </a:p>
          <a:p>
            <a:pPr marL="285750" indent="-285750">
              <a:buFontTx/>
              <a:buChar char="•"/>
            </a:pPr>
            <a:r>
              <a:rPr lang="lv-LV" sz="1600" dirty="0" smtClean="0">
                <a:latin typeface="Verdana" panose="020B0604030504040204" pitchFamily="34" charset="0"/>
                <a:ea typeface="Verdana" panose="020B0604030504040204" pitchFamily="34" charset="0"/>
                <a:cs typeface="Verdana" panose="020B0604030504040204" pitchFamily="34" charset="0"/>
              </a:rPr>
              <a:t>nodrošināt darbaspēku perspektīvajām tautsaimniecības nozarēm</a:t>
            </a:r>
          </a:p>
        </p:txBody>
      </p:sp>
      <p:sp>
        <p:nvSpPr>
          <p:cNvPr id="236" name="Up Arrow 235"/>
          <p:cNvSpPr/>
          <p:nvPr/>
        </p:nvSpPr>
        <p:spPr>
          <a:xfrm rot="5400000">
            <a:off x="3002737" y="3618297"/>
            <a:ext cx="460507" cy="1220707"/>
          </a:xfrm>
          <a:prstGeom prst="upArrow">
            <a:avLst/>
          </a:prstGeom>
          <a:solidFill>
            <a:srgbClr val="C00000">
              <a:alpha val="50000"/>
            </a:srgbClr>
          </a:solidFill>
          <a:ln w="381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sz="1350"/>
          </a:p>
        </p:txBody>
      </p:sp>
      <p:sp>
        <p:nvSpPr>
          <p:cNvPr id="237" name="Up Arrow 236"/>
          <p:cNvSpPr/>
          <p:nvPr/>
        </p:nvSpPr>
        <p:spPr>
          <a:xfrm rot="3068210">
            <a:off x="3181356" y="4938500"/>
            <a:ext cx="460507" cy="1340829"/>
          </a:xfrm>
          <a:prstGeom prst="upArrow">
            <a:avLst/>
          </a:prstGeom>
          <a:solidFill>
            <a:srgbClr val="C00000">
              <a:alpha val="50000"/>
            </a:srgbClr>
          </a:solidFill>
          <a:ln w="381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sz="1350"/>
          </a:p>
        </p:txBody>
      </p:sp>
      <p:sp>
        <p:nvSpPr>
          <p:cNvPr id="238" name="Up Arrow 237"/>
          <p:cNvSpPr/>
          <p:nvPr/>
        </p:nvSpPr>
        <p:spPr>
          <a:xfrm>
            <a:off x="6145210" y="4079545"/>
            <a:ext cx="460507" cy="489947"/>
          </a:xfrm>
          <a:prstGeom prst="upArrow">
            <a:avLst/>
          </a:prstGeom>
          <a:solidFill>
            <a:srgbClr val="C00000">
              <a:alpha val="50000"/>
            </a:srgbClr>
          </a:solidFill>
          <a:ln w="381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sz="1350"/>
          </a:p>
        </p:txBody>
      </p:sp>
      <p:sp>
        <p:nvSpPr>
          <p:cNvPr id="3" name="Slide Number Placeholder 2"/>
          <p:cNvSpPr>
            <a:spLocks noGrp="1"/>
          </p:cNvSpPr>
          <p:nvPr>
            <p:ph type="sldNum" sz="quarter" idx="10"/>
          </p:nvPr>
        </p:nvSpPr>
        <p:spPr>
          <a:xfrm>
            <a:off x="8489122" y="6543261"/>
            <a:ext cx="635000" cy="304800"/>
          </a:xfrm>
        </p:spPr>
        <p:txBody>
          <a:bodyPr/>
          <a:lstStyle/>
          <a:p>
            <a:fld id="{BB52BD7A-E27C-4D8B-9BA7-C703671C96E0}" type="slidenum">
              <a:rPr lang="en-US" altLang="lv-LV"/>
              <a:pPr/>
              <a:t>20</a:t>
            </a:fld>
            <a:endParaRPr lang="en-US" altLang="lv-LV" dirty="0"/>
          </a:p>
        </p:txBody>
      </p:sp>
    </p:spTree>
    <p:extLst>
      <p:ext uri="{BB962C8B-B14F-4D97-AF65-F5344CB8AC3E}">
        <p14:creationId xmlns:p14="http://schemas.microsoft.com/office/powerpoint/2010/main" val="4277748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97831" y="884080"/>
            <a:ext cx="4415407" cy="492443"/>
          </a:xfrm>
          <a:prstGeom prst="rect">
            <a:avLst/>
          </a:prstGeom>
        </p:spPr>
        <p:txBody>
          <a:bodyPr wrap="square">
            <a:spAutoFit/>
          </a:bodyPr>
          <a:lstStyle/>
          <a:p>
            <a:pPr algn="ctr"/>
            <a:endParaRPr lang="lv-LV" sz="1300" b="1" dirty="0" smtClean="0">
              <a:latin typeface="Segoe UI" panose="020B0502040204020203" pitchFamily="34" charset="0"/>
              <a:ea typeface="Segoe UI" panose="020B0502040204020203" pitchFamily="34" charset="0"/>
              <a:cs typeface="Segoe UI" panose="020B0502040204020203" pitchFamily="34" charset="0"/>
            </a:endParaRPr>
          </a:p>
          <a:p>
            <a:pPr algn="ctr"/>
            <a:endParaRPr lang="lv-LV" sz="1300" b="1" dirty="0" smtClean="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4" name="Object 5"/>
          <p:cNvGraphicFramePr/>
          <p:nvPr>
            <p:extLst/>
          </p:nvPr>
        </p:nvGraphicFramePr>
        <p:xfrm>
          <a:off x="1557196" y="4113180"/>
          <a:ext cx="4312033" cy="2514416"/>
        </p:xfrm>
        <a:graphic>
          <a:graphicData uri="http://schemas.openxmlformats.org/drawingml/2006/chart">
            <c:chart xmlns:c="http://schemas.openxmlformats.org/drawingml/2006/chart" xmlns:r="http://schemas.openxmlformats.org/officeDocument/2006/relationships" r:id="rId3"/>
          </a:graphicData>
        </a:graphic>
      </p:graphicFrame>
      <p:sp>
        <p:nvSpPr>
          <p:cNvPr id="25" name="Content Placeholder 2"/>
          <p:cNvSpPr>
            <a:spLocks noGrp="1"/>
          </p:cNvSpPr>
          <p:nvPr>
            <p:ph idx="1"/>
          </p:nvPr>
        </p:nvSpPr>
        <p:spPr>
          <a:xfrm>
            <a:off x="2036986" y="3364563"/>
            <a:ext cx="4096777" cy="502158"/>
          </a:xfrm>
        </p:spPr>
        <p:txBody>
          <a:bodyPr>
            <a:noAutofit/>
          </a:bodyPr>
          <a:lstStyle/>
          <a:p>
            <a:pPr algn="ctr">
              <a:lnSpc>
                <a:spcPct val="100000"/>
              </a:lnSpc>
              <a:spcBef>
                <a:spcPts val="0"/>
              </a:spcBef>
            </a:pPr>
            <a:r>
              <a:rPr lang="lv-LV" sz="1400" b="1" dirty="0">
                <a:latin typeface="Segoe UI" panose="020B0502040204020203" pitchFamily="34" charset="0"/>
              </a:rPr>
              <a:t>Iedzīvotāju iesaistīšanās līmenis </a:t>
            </a:r>
            <a:r>
              <a:rPr lang="lv-LV" sz="1400" b="1" dirty="0" smtClean="0">
                <a:latin typeface="Segoe UI" panose="020B0502040204020203" pitchFamily="34" charset="0"/>
              </a:rPr>
              <a:t>mūžizglītībā</a:t>
            </a:r>
          </a:p>
          <a:p>
            <a:pPr algn="ctr">
              <a:lnSpc>
                <a:spcPct val="100000"/>
              </a:lnSpc>
              <a:spcBef>
                <a:spcPts val="0"/>
              </a:spcBef>
            </a:pPr>
            <a:r>
              <a:rPr lang="lv-LV" sz="1400" dirty="0" smtClean="0">
                <a:latin typeface="Segoe UI" panose="020B0502040204020203" pitchFamily="34" charset="0"/>
              </a:rPr>
              <a:t>(% no </a:t>
            </a:r>
            <a:r>
              <a:rPr lang="lv-LV" sz="1400" dirty="0">
                <a:latin typeface="Segoe UI" panose="020B0502040204020203" pitchFamily="34" charset="0"/>
              </a:rPr>
              <a:t>iedzīvotājiem </a:t>
            </a:r>
            <a:r>
              <a:rPr lang="lv-LV" sz="1400" dirty="0" smtClean="0">
                <a:latin typeface="Segoe UI" panose="020B0502040204020203" pitchFamily="34" charset="0"/>
              </a:rPr>
              <a:t>vecumā 25</a:t>
            </a:r>
            <a:r>
              <a:rPr lang="lv-LV" sz="1400" dirty="0">
                <a:latin typeface="Segoe UI" panose="020B0502040204020203" pitchFamily="34" charset="0"/>
              </a:rPr>
              <a:t>-64 </a:t>
            </a:r>
            <a:r>
              <a:rPr lang="lv-LV" sz="1400" dirty="0" smtClean="0">
                <a:latin typeface="Segoe UI" panose="020B0502040204020203" pitchFamily="34" charset="0"/>
              </a:rPr>
              <a:t>gadi)</a:t>
            </a:r>
            <a:endParaRPr lang="lv-LV" sz="1400" dirty="0">
              <a:latin typeface="Segoe UI" panose="020B0502040204020203" pitchFamily="34" charset="0"/>
            </a:endParaRPr>
          </a:p>
        </p:txBody>
      </p:sp>
      <p:sp>
        <p:nvSpPr>
          <p:cNvPr id="3" name="Rectangle 2"/>
          <p:cNvSpPr/>
          <p:nvPr/>
        </p:nvSpPr>
        <p:spPr>
          <a:xfrm>
            <a:off x="914280" y="1518663"/>
            <a:ext cx="6986689" cy="1461939"/>
          </a:xfrm>
          <a:prstGeom prst="rect">
            <a:avLst/>
          </a:prstGeom>
        </p:spPr>
        <p:txBody>
          <a:bodyPr wrap="square">
            <a:spAutoFit/>
          </a:bodyPr>
          <a:lstStyle/>
          <a:p>
            <a:r>
              <a:rPr lang="lv-LV" sz="1700" b="1" dirty="0" smtClean="0">
                <a:latin typeface="Segoe UI" panose="020B0502040204020203" pitchFamily="34" charset="0"/>
                <a:ea typeface="Segoe UI" panose="020B0502040204020203" pitchFamily="34" charset="0"/>
                <a:cs typeface="Segoe UI" panose="020B0502040204020203" pitchFamily="34" charset="0"/>
              </a:rPr>
              <a:t>Pieaugušo </a:t>
            </a:r>
            <a:r>
              <a:rPr lang="lv-LV" sz="1700" b="1" dirty="0">
                <a:latin typeface="Segoe UI" panose="020B0502040204020203" pitchFamily="34" charset="0"/>
                <a:ea typeface="Segoe UI" panose="020B0502040204020203" pitchFamily="34" charset="0"/>
                <a:cs typeface="Segoe UI" panose="020B0502040204020203" pitchFamily="34" charset="0"/>
              </a:rPr>
              <a:t>izglītības </a:t>
            </a:r>
            <a:r>
              <a:rPr lang="lv-LV" sz="1700" b="1" dirty="0" smtClean="0">
                <a:latin typeface="Segoe UI" panose="020B0502040204020203" pitchFamily="34" charset="0"/>
                <a:ea typeface="Segoe UI" panose="020B0502040204020203" pitchFamily="34" charset="0"/>
                <a:cs typeface="Segoe UI" panose="020B0502040204020203" pitchFamily="34" charset="0"/>
              </a:rPr>
              <a:t>loma - profesionālās </a:t>
            </a:r>
            <a:r>
              <a:rPr lang="lv-LV" sz="1700" b="1" dirty="0">
                <a:latin typeface="Segoe UI" panose="020B0502040204020203" pitchFamily="34" charset="0"/>
                <a:ea typeface="Segoe UI" panose="020B0502040204020203" pitchFamily="34" charset="0"/>
                <a:cs typeface="Segoe UI" panose="020B0502040204020203" pitchFamily="34" charset="0"/>
              </a:rPr>
              <a:t>mobilitātes </a:t>
            </a:r>
            <a:r>
              <a:rPr lang="lv-LV" sz="1700" b="1" dirty="0" smtClean="0">
                <a:latin typeface="Segoe UI" panose="020B0502040204020203" pitchFamily="34" charset="0"/>
                <a:ea typeface="Segoe UI" panose="020B0502040204020203" pitchFamily="34" charset="0"/>
                <a:cs typeface="Segoe UI" panose="020B0502040204020203" pitchFamily="34" charset="0"/>
              </a:rPr>
              <a:t>veicināšana</a:t>
            </a:r>
            <a:r>
              <a:rPr lang="lv-LV" sz="1700" dirty="0" smtClean="0">
                <a:latin typeface="Segoe UI" panose="020B0502040204020203" pitchFamily="34" charset="0"/>
                <a:ea typeface="Segoe UI" panose="020B0502040204020203" pitchFamily="34" charset="0"/>
                <a:cs typeface="Segoe UI" panose="020B0502040204020203" pitchFamily="34" charset="0"/>
              </a:rPr>
              <a:t>,</a:t>
            </a:r>
          </a:p>
          <a:p>
            <a:r>
              <a:rPr lang="lv-LV" sz="1400" i="1" dirty="0" smtClean="0">
                <a:latin typeface="Segoe UI" panose="020B0502040204020203" pitchFamily="34" charset="0"/>
                <a:ea typeface="Segoe UI" panose="020B0502040204020203" pitchFamily="34" charset="0"/>
                <a:cs typeface="Segoe UI" panose="020B0502040204020203" pitchFamily="34" charset="0"/>
              </a:rPr>
              <a:t>	it </a:t>
            </a:r>
            <a:r>
              <a:rPr lang="lv-LV" sz="1400" i="1" dirty="0">
                <a:latin typeface="Segoe UI" panose="020B0502040204020203" pitchFamily="34" charset="0"/>
                <a:ea typeface="Segoe UI" panose="020B0502040204020203" pitchFamily="34" charset="0"/>
                <a:cs typeface="Segoe UI" panose="020B0502040204020203" pitchFamily="34" charset="0"/>
              </a:rPr>
              <a:t>īpaši no sektoriem ar zemu produktivitāti uz sektoriem ar </a:t>
            </a:r>
            <a:r>
              <a:rPr lang="lv-LV" sz="1400" i="1" dirty="0" smtClean="0">
                <a:latin typeface="Segoe UI" panose="020B0502040204020203" pitchFamily="34" charset="0"/>
                <a:ea typeface="Segoe UI" panose="020B0502040204020203" pitchFamily="34" charset="0"/>
                <a:cs typeface="Segoe UI" panose="020B0502040204020203" pitchFamily="34" charset="0"/>
              </a:rPr>
              <a:t>augstāku; 	</a:t>
            </a:r>
            <a:r>
              <a:rPr lang="en-US" sz="1400" i="1" dirty="0" err="1" smtClean="0">
                <a:latin typeface="Segoe UI" panose="020B0502040204020203" pitchFamily="34" charset="0"/>
                <a:ea typeface="Segoe UI" panose="020B0502040204020203" pitchFamily="34" charset="0"/>
                <a:cs typeface="Segoe UI" panose="020B0502040204020203" pitchFamily="34" charset="0"/>
              </a:rPr>
              <a:t>darbaspēka</a:t>
            </a:r>
            <a:r>
              <a:rPr lang="en-US" sz="1400" i="1" dirty="0">
                <a:latin typeface="Segoe UI" panose="020B0502040204020203" pitchFamily="34" charset="0"/>
                <a:ea typeface="Segoe UI" panose="020B0502040204020203" pitchFamily="34" charset="0"/>
                <a:cs typeface="Segoe UI" panose="020B0502040204020203" pitchFamily="34" charset="0"/>
              </a:rPr>
              <a:t>/</a:t>
            </a:r>
            <a:r>
              <a:rPr lang="en-US" sz="1400" i="1" dirty="0" err="1">
                <a:latin typeface="Segoe UI" panose="020B0502040204020203" pitchFamily="34" charset="0"/>
                <a:ea typeface="Segoe UI" panose="020B0502040204020203" pitchFamily="34" charset="0"/>
                <a:cs typeface="Segoe UI" panose="020B0502040204020203" pitchFamily="34" charset="0"/>
              </a:rPr>
              <a:t>prasmju</a:t>
            </a:r>
            <a:r>
              <a:rPr lang="en-US" sz="1400" i="1" dirty="0">
                <a:latin typeface="Segoe UI" panose="020B0502040204020203" pitchFamily="34" charset="0"/>
                <a:ea typeface="Segoe UI" panose="020B0502040204020203" pitchFamily="34" charset="0"/>
                <a:cs typeface="Segoe UI" panose="020B0502040204020203" pitchFamily="34" charset="0"/>
              </a:rPr>
              <a:t> </a:t>
            </a:r>
            <a:r>
              <a:rPr lang="en-US" sz="1400" i="1" dirty="0" err="1">
                <a:latin typeface="Segoe UI" panose="020B0502040204020203" pitchFamily="34" charset="0"/>
                <a:ea typeface="Segoe UI" panose="020B0502040204020203" pitchFamily="34" charset="0"/>
                <a:cs typeface="Segoe UI" panose="020B0502040204020203" pitchFamily="34" charset="0"/>
              </a:rPr>
              <a:t>korekcijas</a:t>
            </a:r>
            <a:r>
              <a:rPr lang="en-US" sz="1400" i="1" dirty="0">
                <a:latin typeface="Segoe UI" panose="020B0502040204020203" pitchFamily="34" charset="0"/>
                <a:ea typeface="Segoe UI" panose="020B0502040204020203" pitchFamily="34" charset="0"/>
                <a:cs typeface="Segoe UI" panose="020B0502040204020203" pitchFamily="34" charset="0"/>
              </a:rPr>
              <a:t> </a:t>
            </a:r>
            <a:r>
              <a:rPr lang="en-US" sz="1400" i="1" dirty="0" err="1">
                <a:latin typeface="Segoe UI" panose="020B0502040204020203" pitchFamily="34" charset="0"/>
                <a:ea typeface="Segoe UI" panose="020B0502040204020203" pitchFamily="34" charset="0"/>
                <a:cs typeface="Segoe UI" panose="020B0502040204020203" pitchFamily="34" charset="0"/>
              </a:rPr>
              <a:t>īstermiņā</a:t>
            </a:r>
            <a:r>
              <a:rPr lang="en-US" sz="1400" i="1" dirty="0">
                <a:latin typeface="Segoe UI" panose="020B0502040204020203" pitchFamily="34" charset="0"/>
                <a:ea typeface="Segoe UI" panose="020B0502040204020203" pitchFamily="34" charset="0"/>
                <a:cs typeface="Segoe UI" panose="020B0502040204020203" pitchFamily="34" charset="0"/>
              </a:rPr>
              <a:t> un </a:t>
            </a:r>
            <a:r>
              <a:rPr lang="en-US" sz="1400" i="1" dirty="0" err="1">
                <a:latin typeface="Segoe UI" panose="020B0502040204020203" pitchFamily="34" charset="0"/>
                <a:ea typeface="Segoe UI" panose="020B0502040204020203" pitchFamily="34" charset="0"/>
                <a:cs typeface="Segoe UI" panose="020B0502040204020203" pitchFamily="34" charset="0"/>
              </a:rPr>
              <a:t>vidējā</a:t>
            </a:r>
            <a:r>
              <a:rPr lang="en-US" sz="1400" i="1" dirty="0">
                <a:latin typeface="Segoe UI" panose="020B0502040204020203" pitchFamily="34" charset="0"/>
                <a:ea typeface="Segoe UI" panose="020B0502040204020203" pitchFamily="34" charset="0"/>
                <a:cs typeface="Segoe UI" panose="020B0502040204020203" pitchFamily="34" charset="0"/>
              </a:rPr>
              <a:t> </a:t>
            </a:r>
            <a:r>
              <a:rPr lang="en-US" sz="1400" i="1" dirty="0" err="1" smtClean="0">
                <a:latin typeface="Segoe UI" panose="020B0502040204020203" pitchFamily="34" charset="0"/>
                <a:ea typeface="Segoe UI" panose="020B0502040204020203" pitchFamily="34" charset="0"/>
                <a:cs typeface="Segoe UI" panose="020B0502040204020203" pitchFamily="34" charset="0"/>
              </a:rPr>
              <a:t>termiņā</a:t>
            </a:r>
            <a:endParaRPr lang="lv-LV" sz="1400" i="1" dirty="0" smtClean="0">
              <a:latin typeface="Segoe UI" panose="020B0502040204020203" pitchFamily="34" charset="0"/>
              <a:ea typeface="Segoe UI" panose="020B0502040204020203" pitchFamily="34" charset="0"/>
              <a:cs typeface="Segoe UI" panose="020B0502040204020203" pitchFamily="34" charset="0"/>
            </a:endParaRPr>
          </a:p>
          <a:p>
            <a:endParaRPr lang="lv-LV" sz="1000" dirty="0" smtClean="0"/>
          </a:p>
          <a:p>
            <a:pPr marL="285750" indent="-285750">
              <a:buFontTx/>
              <a:buChar char="•"/>
            </a:pPr>
            <a:r>
              <a:rPr lang="en-US" sz="1700" b="1" dirty="0" smtClean="0"/>
              <a:t>p</a:t>
            </a:r>
            <a:r>
              <a:rPr lang="lv-LV" sz="1700" b="1" dirty="0" smtClean="0"/>
              <a:t>rasmju </a:t>
            </a:r>
            <a:r>
              <a:rPr lang="lv-LV" sz="1700" b="1" dirty="0"/>
              <a:t>uzlabošana, pārkvalifikācija mazāk kvalificētajiem </a:t>
            </a:r>
            <a:r>
              <a:rPr lang="lv-LV" sz="1700" b="1" i="1" dirty="0"/>
              <a:t>(up-skilling)</a:t>
            </a:r>
            <a:endParaRPr lang="en-US" sz="1700" b="1" dirty="0"/>
          </a:p>
          <a:p>
            <a:pPr marL="285750" indent="-285750">
              <a:buFontTx/>
              <a:buChar char="•"/>
            </a:pPr>
            <a:r>
              <a:rPr lang="en-US" sz="1700" b="1" dirty="0"/>
              <a:t>d</a:t>
            </a:r>
            <a:r>
              <a:rPr lang="lv-LV" sz="1700" b="1" dirty="0"/>
              <a:t>arbaspēka / prasmju nodrošināšana perspektīvajām </a:t>
            </a:r>
            <a:r>
              <a:rPr lang="lv-LV" sz="1700" b="1" dirty="0" smtClean="0"/>
              <a:t>nozarēm</a:t>
            </a:r>
            <a:endParaRPr lang="lv-LV" sz="1700" b="1" dirty="0" smtClean="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6" name="Chart 5"/>
          <p:cNvGraphicFramePr/>
          <p:nvPr>
            <p:extLst/>
          </p:nvPr>
        </p:nvGraphicFramePr>
        <p:xfrm>
          <a:off x="6133763" y="2225309"/>
          <a:ext cx="2856254" cy="4531211"/>
        </p:xfrm>
        <a:graphic>
          <a:graphicData uri="http://schemas.openxmlformats.org/drawingml/2006/chart">
            <c:chart xmlns:c="http://schemas.openxmlformats.org/drawingml/2006/chart" xmlns:r="http://schemas.openxmlformats.org/officeDocument/2006/relationships" r:id="rId4"/>
          </a:graphicData>
        </a:graphic>
      </p:graphicFrame>
      <p:sp>
        <p:nvSpPr>
          <p:cNvPr id="5" name="Left Arrow 4"/>
          <p:cNvSpPr/>
          <p:nvPr/>
        </p:nvSpPr>
        <p:spPr>
          <a:xfrm rot="888512" flipH="1">
            <a:off x="3375687" y="4881854"/>
            <a:ext cx="1303224" cy="413843"/>
          </a:xfrm>
          <a:prstGeom prst="leftArrow">
            <a:avLst/>
          </a:prstGeom>
          <a:solidFill>
            <a:srgbClr val="FF99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lv-LV" sz="1200" dirty="0" smtClean="0"/>
              <a:t>Pašlaik: ~</a:t>
            </a:r>
            <a:r>
              <a:rPr lang="en-US" sz="1200" dirty="0" smtClean="0"/>
              <a:t>65</a:t>
            </a:r>
            <a:r>
              <a:rPr lang="lv-LV" sz="1200" dirty="0" smtClean="0"/>
              <a:t>’000</a:t>
            </a:r>
            <a:endParaRPr lang="en-US" sz="1200" dirty="0"/>
          </a:p>
        </p:txBody>
      </p:sp>
      <p:sp>
        <p:nvSpPr>
          <p:cNvPr id="17" name="Title 1"/>
          <p:cNvSpPr txBox="1">
            <a:spLocks/>
          </p:cNvSpPr>
          <p:nvPr/>
        </p:nvSpPr>
        <p:spPr>
          <a:xfrm>
            <a:off x="2590800" y="381000"/>
            <a:ext cx="6096000" cy="103664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a:solidFill>
                  <a:schemeClr val="tx1"/>
                </a:solidFill>
                <a:latin typeface="Calibri" panose="020F0502020204030204" pitchFamily="34" charset="0"/>
                <a:ea typeface="Segoe UI" panose="020B0502040204020203" pitchFamily="34" charset="0"/>
                <a:cs typeface="Segoe UI" panose="020B0502040204020203" pitchFamily="34" charset="0"/>
              </a:defRPr>
            </a:lvl1pPr>
          </a:lstStyle>
          <a:p>
            <a:r>
              <a:rPr lang="en-US" sz="2600" dirty="0">
                <a:solidFill>
                  <a:srgbClr val="228B9D"/>
                </a:solidFill>
                <a:effectLst>
                  <a:outerShdw blurRad="38100" dist="38100" dir="2700000" algn="tl">
                    <a:srgbClr val="000000">
                      <a:alpha val="43137"/>
                    </a:srgbClr>
                  </a:outerShdw>
                </a:effectLst>
                <a:latin typeface="Segoe UI" panose="020B0502040204020203" pitchFamily="34" charset="0"/>
              </a:rPr>
              <a:t>ZEMA IESAISTĪŠANĀS PIEAUGUŠO </a:t>
            </a:r>
            <a:r>
              <a:rPr lang="en-US" sz="2600" dirty="0" smtClean="0">
                <a:solidFill>
                  <a:srgbClr val="228B9D"/>
                </a:solidFill>
                <a:effectLst>
                  <a:outerShdw blurRad="38100" dist="38100" dir="2700000" algn="tl">
                    <a:srgbClr val="000000">
                      <a:alpha val="43137"/>
                    </a:srgbClr>
                  </a:outerShdw>
                </a:effectLst>
                <a:latin typeface="Segoe UI" panose="020B0502040204020203" pitchFamily="34" charset="0"/>
              </a:rPr>
              <a:t>IZGLĪTĪBĀ</a:t>
            </a:r>
            <a:endParaRPr lang="lv-LV" sz="2600" dirty="0"/>
          </a:p>
        </p:txBody>
      </p:sp>
      <p:sp>
        <p:nvSpPr>
          <p:cNvPr id="2" name="Rectangle 1"/>
          <p:cNvSpPr/>
          <p:nvPr/>
        </p:nvSpPr>
        <p:spPr>
          <a:xfrm>
            <a:off x="5472970" y="4287572"/>
            <a:ext cx="302685" cy="675726"/>
          </a:xfrm>
          <a:prstGeom prst="rect">
            <a:avLst/>
          </a:prstGeom>
        </p:spPr>
        <p:style>
          <a:lnRef idx="2">
            <a:schemeClr val="dk1"/>
          </a:lnRef>
          <a:fillRef idx="1">
            <a:schemeClr val="lt1"/>
          </a:fillRef>
          <a:effectRef idx="0">
            <a:schemeClr val="dk1"/>
          </a:effectRef>
          <a:fontRef idx="minor">
            <a:schemeClr val="dk1"/>
          </a:fontRef>
        </p:style>
        <p:txBody>
          <a:bodyPr rtlCol="0" anchor="b" anchorCtr="0"/>
          <a:lstStyle/>
          <a:p>
            <a:pPr algn="ctr"/>
            <a:r>
              <a:rPr lang="lv-LV" sz="900" dirty="0" smtClean="0"/>
              <a:t>11</a:t>
            </a:r>
            <a:endParaRPr lang="lv-LV" sz="900" dirty="0"/>
          </a:p>
        </p:txBody>
      </p:sp>
      <p:sp>
        <p:nvSpPr>
          <p:cNvPr id="14" name="Left Arrow 13"/>
          <p:cNvSpPr/>
          <p:nvPr/>
        </p:nvSpPr>
        <p:spPr>
          <a:xfrm flipH="1">
            <a:off x="4506457" y="4674932"/>
            <a:ext cx="899573" cy="413843"/>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lv-LV" sz="1200" dirty="0" smtClean="0"/>
              <a:t>+60’000</a:t>
            </a:r>
            <a:endParaRPr lang="en-US" sz="1200" dirty="0"/>
          </a:p>
        </p:txBody>
      </p:sp>
      <p:sp>
        <p:nvSpPr>
          <p:cNvPr id="18" name="Left Arrow 17"/>
          <p:cNvSpPr/>
          <p:nvPr/>
        </p:nvSpPr>
        <p:spPr>
          <a:xfrm flipH="1">
            <a:off x="4535881" y="4013724"/>
            <a:ext cx="899573" cy="413843"/>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v-LV" sz="1200" i="1" dirty="0" smtClean="0">
                <a:solidFill>
                  <a:schemeClr val="accent6">
                    <a:lumMod val="50000"/>
                  </a:schemeClr>
                </a:solidFill>
              </a:rPr>
              <a:t>+</a:t>
            </a:r>
            <a:r>
              <a:rPr lang="lv-LV" sz="1200" i="1" dirty="0" smtClean="0">
                <a:solidFill>
                  <a:schemeClr val="accent6">
                    <a:lumMod val="75000"/>
                  </a:schemeClr>
                </a:solidFill>
              </a:rPr>
              <a:t>120’000</a:t>
            </a:r>
            <a:endParaRPr lang="en-US" sz="1200" i="1" dirty="0">
              <a:solidFill>
                <a:schemeClr val="accent6">
                  <a:lumMod val="75000"/>
                </a:schemeClr>
              </a:solidFill>
            </a:endParaRPr>
          </a:p>
        </p:txBody>
      </p:sp>
      <p:sp>
        <p:nvSpPr>
          <p:cNvPr id="4" name="Rectangle 3"/>
          <p:cNvSpPr/>
          <p:nvPr/>
        </p:nvSpPr>
        <p:spPr>
          <a:xfrm>
            <a:off x="3440773" y="6380127"/>
            <a:ext cx="896399" cy="369332"/>
          </a:xfrm>
          <a:prstGeom prst="rect">
            <a:avLst/>
          </a:prstGeom>
        </p:spPr>
        <p:txBody>
          <a:bodyPr wrap="none">
            <a:spAutoFit/>
          </a:bodyPr>
          <a:lstStyle/>
          <a:p>
            <a:r>
              <a:rPr lang="lv-LV" b="1" dirty="0" smtClean="0">
                <a:latin typeface="Segoe UI" panose="020B0502040204020203" pitchFamily="34" charset="0"/>
              </a:rPr>
              <a:t>Latvija</a:t>
            </a:r>
            <a:endParaRPr lang="lv-LV" b="1" dirty="0"/>
          </a:p>
        </p:txBody>
      </p:sp>
      <p:cxnSp>
        <p:nvCxnSpPr>
          <p:cNvPr id="8" name="Straight Connector 7"/>
          <p:cNvCxnSpPr/>
          <p:nvPr/>
        </p:nvCxnSpPr>
        <p:spPr>
          <a:xfrm>
            <a:off x="5406030" y="4963298"/>
            <a:ext cx="1747329"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0"/>
          </p:nvPr>
        </p:nvSpPr>
        <p:spPr>
          <a:xfrm>
            <a:off x="8457140" y="6558017"/>
            <a:ext cx="635000" cy="249273"/>
          </a:xfrm>
        </p:spPr>
        <p:txBody>
          <a:bodyPr/>
          <a:lstStyle/>
          <a:p>
            <a:fld id="{BB52BD7A-E27C-4D8B-9BA7-C703671C96E0}" type="slidenum">
              <a:rPr lang="en-US" altLang="lv-LV"/>
              <a:pPr/>
              <a:t>21</a:t>
            </a:fld>
            <a:endParaRPr lang="en-US" altLang="lv-LV" dirty="0"/>
          </a:p>
        </p:txBody>
      </p:sp>
    </p:spTree>
    <p:extLst>
      <p:ext uri="{BB962C8B-B14F-4D97-AF65-F5344CB8AC3E}">
        <p14:creationId xmlns:p14="http://schemas.microsoft.com/office/powerpoint/2010/main" val="2322254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277" y="381000"/>
            <a:ext cx="6579523" cy="1036642"/>
          </a:xfrm>
        </p:spPr>
        <p:txBody>
          <a:bodyPr>
            <a:normAutofit fontScale="90000"/>
          </a:bodyPr>
          <a:lstStyle/>
          <a:p>
            <a:r>
              <a:rPr lang="lv-LV" sz="2600" dirty="0" smtClean="0">
                <a:solidFill>
                  <a:srgbClr val="228B9D"/>
                </a:solidFill>
                <a:effectLst>
                  <a:outerShdw blurRad="38100" dist="38100" dir="2700000" algn="tl">
                    <a:srgbClr val="000000">
                      <a:alpha val="43137"/>
                    </a:srgbClr>
                  </a:outerShdw>
                </a:effectLst>
                <a:latin typeface="Segoe UI" panose="020B0502040204020203" pitchFamily="34" charset="0"/>
              </a:rPr>
              <a:t>PAŠREIZĒJIE PIEAUGUŠO IZGLĪTĪBAS PASĀKUMI NENODROŠINA ILGTSPĒJĪGU UN VISPUSĪGA PIEAUGUŠO IZGLĪTĪBAS SISTĒMU</a:t>
            </a:r>
            <a:endParaRPr lang="lv-LV" sz="2600" dirty="0">
              <a:solidFill>
                <a:srgbClr val="228B9D"/>
              </a:solidFill>
              <a:effectLst>
                <a:outerShdw blurRad="38100" dist="38100" dir="2700000" algn="tl">
                  <a:srgbClr val="000000">
                    <a:alpha val="43137"/>
                  </a:srgbClr>
                </a:outerShdw>
              </a:effectLst>
              <a:latin typeface="Segoe UI" panose="020B0502040204020203" pitchFamily="34" charset="0"/>
            </a:endParaRPr>
          </a:p>
        </p:txBody>
      </p:sp>
      <p:cxnSp>
        <p:nvCxnSpPr>
          <p:cNvPr id="5" name="Straight Connector 4"/>
          <p:cNvCxnSpPr/>
          <p:nvPr/>
        </p:nvCxnSpPr>
        <p:spPr>
          <a:xfrm>
            <a:off x="6732384" y="2122023"/>
            <a:ext cx="0" cy="3326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649985" y="2122023"/>
            <a:ext cx="0" cy="3326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4098" y="2122023"/>
            <a:ext cx="0" cy="3326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91918" y="2122023"/>
            <a:ext cx="0" cy="3326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09739" y="2122023"/>
            <a:ext cx="0" cy="3326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27559" y="2122023"/>
            <a:ext cx="0" cy="3326541"/>
          </a:xfrm>
          <a:prstGeom prst="line">
            <a:avLst/>
          </a:prstGeom>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1210115" y="5316792"/>
            <a:ext cx="6534726" cy="270030"/>
          </a:xfrm>
          <a:prstGeom prst="rightArrow">
            <a:avLst>
              <a:gd name="adj1" fmla="val 50000"/>
              <a:gd name="adj2" fmla="val 13773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sp>
        <p:nvSpPr>
          <p:cNvPr id="12" name="TextBox 11"/>
          <p:cNvSpPr txBox="1"/>
          <p:nvPr/>
        </p:nvSpPr>
        <p:spPr>
          <a:xfrm>
            <a:off x="490757" y="5613878"/>
            <a:ext cx="7170075" cy="253916"/>
          </a:xfrm>
          <a:prstGeom prst="rect">
            <a:avLst/>
          </a:prstGeom>
          <a:noFill/>
        </p:spPr>
        <p:txBody>
          <a:bodyPr wrap="square" rtlCol="0">
            <a:spAutoFit/>
          </a:bodyPr>
          <a:lstStyle/>
          <a:p>
            <a:pPr>
              <a:tabLst>
                <a:tab pos="773906" algn="ctr"/>
                <a:tab pos="1850231" algn="ctr"/>
                <a:tab pos="2932510" algn="ctr"/>
                <a:tab pos="4013597" algn="ctr"/>
                <a:tab pos="5089922" algn="ctr"/>
                <a:tab pos="6172200" algn="ctr"/>
              </a:tabLst>
            </a:pPr>
            <a:r>
              <a:rPr lang="lv-LV" sz="1050" dirty="0">
                <a:latin typeface="Verdana" panose="020B0604030504040204" pitchFamily="34" charset="0"/>
                <a:ea typeface="Verdana" panose="020B0604030504040204" pitchFamily="34" charset="0"/>
                <a:cs typeface="Verdana" panose="020B0604030504040204" pitchFamily="34" charset="0"/>
              </a:rPr>
              <a:t>Vecums         10	20	30	40	50	60</a:t>
            </a:r>
          </a:p>
        </p:txBody>
      </p:sp>
      <p:sp>
        <p:nvSpPr>
          <p:cNvPr id="13" name="Rectangle 12"/>
          <p:cNvSpPr/>
          <p:nvPr/>
        </p:nvSpPr>
        <p:spPr>
          <a:xfrm>
            <a:off x="5649986" y="3616955"/>
            <a:ext cx="1600791" cy="415498"/>
          </a:xfrm>
          <a:prstGeom prst="rect">
            <a:avLst/>
          </a:prstGeom>
          <a:solidFill>
            <a:schemeClr val="bg1">
              <a:lumMod val="95000"/>
            </a:schemeClr>
          </a:solidFill>
          <a:ln w="6350">
            <a:solidFill>
              <a:srgbClr val="70AD47"/>
            </a:solidFill>
          </a:ln>
        </p:spPr>
        <p:txBody>
          <a:bodyPr wrap="square">
            <a:spAutoFit/>
          </a:bodyPr>
          <a:lstStyle/>
          <a:p>
            <a:r>
              <a:rPr lang="lv-LV" sz="1050" b="1" dirty="0">
                <a:solidFill>
                  <a:srgbClr val="70AD47"/>
                </a:solidFill>
              </a:rPr>
              <a:t>Aktīvās novecošanās stratēģijas risinājumi 50+ </a:t>
            </a:r>
            <a:endParaRPr lang="en-US" sz="1050" b="1" dirty="0">
              <a:solidFill>
                <a:srgbClr val="70AD47"/>
              </a:solidFill>
            </a:endParaRPr>
          </a:p>
        </p:txBody>
      </p:sp>
      <p:sp>
        <p:nvSpPr>
          <p:cNvPr id="14" name="Rectangle 13"/>
          <p:cNvSpPr/>
          <p:nvPr/>
        </p:nvSpPr>
        <p:spPr>
          <a:xfrm>
            <a:off x="1832957" y="2544560"/>
            <a:ext cx="1604326" cy="577081"/>
          </a:xfrm>
          <a:prstGeom prst="rect">
            <a:avLst/>
          </a:prstGeom>
          <a:solidFill>
            <a:schemeClr val="bg1">
              <a:lumMod val="95000"/>
            </a:schemeClr>
          </a:solidFill>
          <a:ln w="6350">
            <a:solidFill>
              <a:srgbClr val="523378"/>
            </a:solidFill>
          </a:ln>
        </p:spPr>
        <p:txBody>
          <a:bodyPr wrap="square">
            <a:spAutoFit/>
          </a:bodyPr>
          <a:lstStyle/>
          <a:p>
            <a:r>
              <a:rPr lang="lv-LV" sz="1050" b="1" dirty="0">
                <a:solidFill>
                  <a:srgbClr val="7030A0"/>
                </a:solidFill>
                <a:ea typeface="MS PGothic" panose="020B0600070205080204" pitchFamily="34" charset="-128"/>
              </a:rPr>
              <a:t>Projekti jauniešiem līdz 29 gadiem (JSPA, NVA, VIAA)</a:t>
            </a:r>
          </a:p>
        </p:txBody>
      </p:sp>
      <p:pic>
        <p:nvPicPr>
          <p:cNvPr id="15" name="Picture 6"/>
          <p:cNvPicPr preferRelativeResize="0">
            <a:picLocks/>
          </p:cNvPicPr>
          <p:nvPr/>
        </p:nvPicPr>
        <p:blipFill rotWithShape="1">
          <a:blip r:embed="rId2" cstate="print">
            <a:extLst>
              <a:ext uri="{28A0092B-C50C-407E-A947-70E740481C1C}">
                <a14:useLocalDpi xmlns:a14="http://schemas.microsoft.com/office/drawing/2010/main" val="0"/>
              </a:ext>
            </a:extLst>
          </a:blip>
          <a:srcRect l="17126" r="16096" b="23698"/>
          <a:stretch/>
        </p:blipFill>
        <p:spPr bwMode="auto">
          <a:xfrm>
            <a:off x="8032482" y="2307862"/>
            <a:ext cx="540000" cy="6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preferRelativeResize="0">
            <a:picLocks/>
          </p:cNvPicPr>
          <p:nvPr/>
        </p:nvPicPr>
        <p:blipFill rotWithShape="1">
          <a:blip r:embed="rId3" cstate="print">
            <a:extLst>
              <a:ext uri="{28A0092B-C50C-407E-A947-70E740481C1C}">
                <a14:useLocalDpi xmlns:a14="http://schemas.microsoft.com/office/drawing/2010/main" val="0"/>
              </a:ext>
            </a:extLst>
          </a:blip>
          <a:srcRect l="20137" t="1" r="19552" b="35521"/>
          <a:stretch/>
        </p:blipFill>
        <p:spPr bwMode="auto">
          <a:xfrm>
            <a:off x="8032482" y="3350144"/>
            <a:ext cx="540000" cy="6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18614" r="17999" b="35854"/>
          <a:stretch/>
        </p:blipFill>
        <p:spPr bwMode="auto">
          <a:xfrm>
            <a:off x="8032482" y="4530368"/>
            <a:ext cx="540000" cy="6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2261153" y="4764688"/>
            <a:ext cx="4563716" cy="415498"/>
          </a:xfrm>
          <a:prstGeom prst="rect">
            <a:avLst/>
          </a:prstGeom>
          <a:solidFill>
            <a:schemeClr val="bg1">
              <a:lumMod val="95000"/>
            </a:schemeClr>
          </a:solidFill>
          <a:ln w="6350">
            <a:solidFill>
              <a:srgbClr val="2E738B"/>
            </a:solidFill>
          </a:ln>
        </p:spPr>
        <p:txBody>
          <a:bodyPr wrap="square">
            <a:spAutoFit/>
          </a:bodyPr>
          <a:lstStyle/>
          <a:p>
            <a:pPr>
              <a:defRPr/>
            </a:pPr>
            <a:r>
              <a:rPr lang="lv-LV" sz="1050" b="1" dirty="0">
                <a:solidFill>
                  <a:srgbClr val="0B768B"/>
                </a:solidFill>
              </a:rPr>
              <a:t>Atbalsts nodarbināto prasmju pilnveidošanai. STEM, rūpnieciskais dizains, datorzinātnes, loģistika, u.c. (NVO)</a:t>
            </a:r>
            <a:endParaRPr lang="en-US" sz="1050" b="1" dirty="0">
              <a:solidFill>
                <a:srgbClr val="0B768B"/>
              </a:solidFill>
            </a:endParaRPr>
          </a:p>
        </p:txBody>
      </p:sp>
      <p:sp>
        <p:nvSpPr>
          <p:cNvPr id="19" name="Rectangle 18"/>
          <p:cNvSpPr/>
          <p:nvPr/>
        </p:nvSpPr>
        <p:spPr>
          <a:xfrm>
            <a:off x="2261153" y="4188655"/>
            <a:ext cx="4555434" cy="415498"/>
          </a:xfrm>
          <a:prstGeom prst="rect">
            <a:avLst/>
          </a:prstGeom>
          <a:solidFill>
            <a:schemeClr val="bg1">
              <a:lumMod val="95000"/>
            </a:schemeClr>
          </a:solidFill>
          <a:ln w="6350">
            <a:solidFill>
              <a:srgbClr val="2E738B"/>
            </a:solidFill>
          </a:ln>
        </p:spPr>
        <p:txBody>
          <a:bodyPr wrap="square">
            <a:spAutoFit/>
          </a:bodyPr>
          <a:lstStyle/>
          <a:p>
            <a:r>
              <a:rPr lang="lv-LV" sz="1050" b="1" dirty="0">
                <a:solidFill>
                  <a:srgbClr val="0B768B"/>
                </a:solidFill>
              </a:rPr>
              <a:t>Atbalsts IKT un netehnoloģiskām apmācībām, kā arī apmācībām, lai sekmētu investoru piesaisti (LIAA, NVO)</a:t>
            </a:r>
            <a:endParaRPr lang="en-US" sz="1050" b="1" dirty="0">
              <a:solidFill>
                <a:srgbClr val="0B768B"/>
              </a:solidFill>
            </a:endParaRPr>
          </a:p>
        </p:txBody>
      </p:sp>
      <p:sp>
        <p:nvSpPr>
          <p:cNvPr id="20" name="Rectangle 19"/>
          <p:cNvSpPr/>
          <p:nvPr/>
        </p:nvSpPr>
        <p:spPr>
          <a:xfrm>
            <a:off x="2409739" y="2066780"/>
            <a:ext cx="4406849" cy="415498"/>
          </a:xfrm>
          <a:prstGeom prst="rect">
            <a:avLst/>
          </a:prstGeom>
          <a:solidFill>
            <a:schemeClr val="bg1">
              <a:lumMod val="95000"/>
            </a:schemeClr>
          </a:solidFill>
          <a:ln w="6350">
            <a:solidFill>
              <a:srgbClr val="523378"/>
            </a:solidFill>
          </a:ln>
        </p:spPr>
        <p:txBody>
          <a:bodyPr wrap="square">
            <a:spAutoFit/>
          </a:bodyPr>
          <a:lstStyle/>
          <a:p>
            <a:r>
              <a:rPr lang="lv-LV" altLang="lv-LV" sz="1050" b="1" dirty="0">
                <a:solidFill>
                  <a:srgbClr val="7030A0"/>
                </a:solidFill>
                <a:ea typeface="MS PGothic" panose="020B0600070205080204" pitchFamily="34" charset="-128"/>
              </a:rPr>
              <a:t>Nodarbināto personu profesionālās kompetences pilnveide (VIAA) </a:t>
            </a:r>
          </a:p>
          <a:p>
            <a:pPr>
              <a:tabLst>
                <a:tab pos="266700" algn="l"/>
              </a:tabLst>
            </a:pPr>
            <a:r>
              <a:rPr lang="lv-LV" altLang="lv-LV" sz="1050" b="1" i="1" dirty="0">
                <a:solidFill>
                  <a:srgbClr val="7030A0"/>
                </a:solidFill>
                <a:ea typeface="MS PGothic" panose="020B0600070205080204" pitchFamily="34" charset="-128"/>
              </a:rPr>
              <a:t>	prioritāri - mazkvalificētie darbinieki 45+</a:t>
            </a:r>
            <a:endParaRPr lang="lv-LV" sz="1050" b="1" i="1" dirty="0"/>
          </a:p>
        </p:txBody>
      </p:sp>
      <p:sp>
        <p:nvSpPr>
          <p:cNvPr id="21" name="Rectangle 20"/>
          <p:cNvSpPr/>
          <p:nvPr/>
        </p:nvSpPr>
        <p:spPr>
          <a:xfrm>
            <a:off x="2107277" y="3177566"/>
            <a:ext cx="4709310" cy="253916"/>
          </a:xfrm>
          <a:prstGeom prst="rect">
            <a:avLst/>
          </a:prstGeom>
          <a:solidFill>
            <a:schemeClr val="bg1">
              <a:lumMod val="95000"/>
            </a:schemeClr>
          </a:solidFill>
          <a:ln w="6350">
            <a:solidFill>
              <a:srgbClr val="70AD47"/>
            </a:solidFill>
          </a:ln>
        </p:spPr>
        <p:txBody>
          <a:bodyPr wrap="square">
            <a:spAutoFit/>
          </a:bodyPr>
          <a:lstStyle/>
          <a:p>
            <a:r>
              <a:rPr lang="lv-LV" sz="1050" b="1" dirty="0">
                <a:solidFill>
                  <a:srgbClr val="70AD47"/>
                </a:solidFill>
              </a:rPr>
              <a:t>Bezdarbnieku apmācība un pārkvalifikācija (NVA)</a:t>
            </a:r>
            <a:endParaRPr lang="en-US" sz="1050" b="1" dirty="0">
              <a:solidFill>
                <a:srgbClr val="70AD47"/>
              </a:solidFill>
            </a:endParaRPr>
          </a:p>
        </p:txBody>
      </p:sp>
      <p:sp>
        <p:nvSpPr>
          <p:cNvPr id="22" name="Rectangle 21"/>
          <p:cNvSpPr/>
          <p:nvPr/>
        </p:nvSpPr>
        <p:spPr>
          <a:xfrm>
            <a:off x="5198774" y="2457496"/>
            <a:ext cx="1620000" cy="184666"/>
          </a:xfrm>
          <a:prstGeom prst="rect">
            <a:avLst/>
          </a:prstGeom>
          <a:solidFill>
            <a:srgbClr val="523378"/>
          </a:solidFill>
          <a:ln w="6350">
            <a:solidFill>
              <a:srgbClr val="523378"/>
            </a:solidFill>
          </a:ln>
        </p:spPr>
        <p:txBody>
          <a:bodyPr wrap="square">
            <a:spAutoFit/>
          </a:bodyPr>
          <a:lstStyle/>
          <a:p>
            <a:endParaRPr lang="lv-LV" sz="600" dirty="0">
              <a:solidFill>
                <a:srgbClr val="523378"/>
              </a:solidFill>
            </a:endParaRPr>
          </a:p>
        </p:txBody>
      </p:sp>
      <p:sp>
        <p:nvSpPr>
          <p:cNvPr id="23" name="Rectangle 22"/>
          <p:cNvSpPr/>
          <p:nvPr/>
        </p:nvSpPr>
        <p:spPr>
          <a:xfrm>
            <a:off x="1832956" y="2920333"/>
            <a:ext cx="1610561" cy="184666"/>
          </a:xfrm>
          <a:prstGeom prst="rect">
            <a:avLst/>
          </a:prstGeom>
          <a:solidFill>
            <a:srgbClr val="523378"/>
          </a:solidFill>
          <a:ln w="6350">
            <a:solidFill>
              <a:srgbClr val="523378"/>
            </a:solidFill>
          </a:ln>
        </p:spPr>
        <p:txBody>
          <a:bodyPr wrap="square">
            <a:spAutoFit/>
          </a:bodyPr>
          <a:lstStyle/>
          <a:p>
            <a:endParaRPr lang="lv-LV" sz="600" dirty="0">
              <a:solidFill>
                <a:srgbClr val="523378"/>
              </a:solidFill>
            </a:endParaRPr>
          </a:p>
        </p:txBody>
      </p:sp>
      <p:sp>
        <p:nvSpPr>
          <p:cNvPr id="24" name="Rectangle 23"/>
          <p:cNvSpPr/>
          <p:nvPr/>
        </p:nvSpPr>
        <p:spPr>
          <a:xfrm>
            <a:off x="2107277" y="3377224"/>
            <a:ext cx="4705262" cy="184666"/>
          </a:xfrm>
          <a:prstGeom prst="rect">
            <a:avLst/>
          </a:prstGeom>
          <a:solidFill>
            <a:srgbClr val="70AD47"/>
          </a:solidFill>
          <a:ln w="6350">
            <a:solidFill>
              <a:srgbClr val="523378"/>
            </a:solidFill>
          </a:ln>
        </p:spPr>
        <p:txBody>
          <a:bodyPr wrap="square">
            <a:spAutoFit/>
          </a:bodyPr>
          <a:lstStyle/>
          <a:p>
            <a:endParaRPr lang="lv-LV" sz="600" dirty="0">
              <a:solidFill>
                <a:srgbClr val="523378"/>
              </a:solidFill>
            </a:endParaRPr>
          </a:p>
        </p:txBody>
      </p:sp>
      <p:sp>
        <p:nvSpPr>
          <p:cNvPr id="25" name="Rectangle 24"/>
          <p:cNvSpPr/>
          <p:nvPr/>
        </p:nvSpPr>
        <p:spPr>
          <a:xfrm>
            <a:off x="5649984" y="3981501"/>
            <a:ext cx="1600792" cy="184666"/>
          </a:xfrm>
          <a:prstGeom prst="rect">
            <a:avLst/>
          </a:prstGeom>
          <a:solidFill>
            <a:srgbClr val="70AD47"/>
          </a:solidFill>
          <a:ln w="6350">
            <a:solidFill>
              <a:srgbClr val="523378"/>
            </a:solidFill>
          </a:ln>
        </p:spPr>
        <p:txBody>
          <a:bodyPr wrap="square">
            <a:spAutoFit/>
          </a:bodyPr>
          <a:lstStyle/>
          <a:p>
            <a:endParaRPr lang="lv-LV" sz="600" dirty="0">
              <a:solidFill>
                <a:srgbClr val="523378"/>
              </a:solidFill>
            </a:endParaRPr>
          </a:p>
        </p:txBody>
      </p:sp>
      <p:sp>
        <p:nvSpPr>
          <p:cNvPr id="26" name="Rectangle 25"/>
          <p:cNvSpPr/>
          <p:nvPr/>
        </p:nvSpPr>
        <p:spPr>
          <a:xfrm>
            <a:off x="2260532" y="4554277"/>
            <a:ext cx="4552007" cy="184666"/>
          </a:xfrm>
          <a:prstGeom prst="rect">
            <a:avLst/>
          </a:prstGeom>
          <a:solidFill>
            <a:srgbClr val="05A2B3"/>
          </a:solidFill>
          <a:ln w="6350">
            <a:solidFill>
              <a:srgbClr val="523378"/>
            </a:solidFill>
          </a:ln>
        </p:spPr>
        <p:txBody>
          <a:bodyPr wrap="square">
            <a:spAutoFit/>
          </a:bodyPr>
          <a:lstStyle/>
          <a:p>
            <a:endParaRPr lang="lv-LV" sz="600" dirty="0">
              <a:solidFill>
                <a:srgbClr val="523378"/>
              </a:solidFill>
            </a:endParaRPr>
          </a:p>
        </p:txBody>
      </p:sp>
      <p:sp>
        <p:nvSpPr>
          <p:cNvPr id="27" name="Rectangle 26"/>
          <p:cNvSpPr/>
          <p:nvPr/>
        </p:nvSpPr>
        <p:spPr>
          <a:xfrm>
            <a:off x="2260772" y="5120776"/>
            <a:ext cx="4564097" cy="184666"/>
          </a:xfrm>
          <a:prstGeom prst="rect">
            <a:avLst/>
          </a:prstGeom>
          <a:solidFill>
            <a:srgbClr val="05A2B3"/>
          </a:solidFill>
          <a:ln w="6350">
            <a:solidFill>
              <a:srgbClr val="523378"/>
            </a:solidFill>
          </a:ln>
        </p:spPr>
        <p:txBody>
          <a:bodyPr wrap="square">
            <a:spAutoFit/>
          </a:bodyPr>
          <a:lstStyle/>
          <a:p>
            <a:endParaRPr lang="lv-LV" sz="600" dirty="0">
              <a:solidFill>
                <a:srgbClr val="523378"/>
              </a:solidFill>
            </a:endParaRPr>
          </a:p>
        </p:txBody>
      </p:sp>
      <p:sp>
        <p:nvSpPr>
          <p:cNvPr id="28" name="Rectangle 27"/>
          <p:cNvSpPr/>
          <p:nvPr/>
        </p:nvSpPr>
        <p:spPr>
          <a:xfrm>
            <a:off x="490757" y="6046979"/>
            <a:ext cx="8292758" cy="830997"/>
          </a:xfrm>
          <a:prstGeom prst="rect">
            <a:avLst/>
          </a:prstGeom>
        </p:spPr>
        <p:txBody>
          <a:bodyPr wrap="square">
            <a:spAutoFit/>
          </a:bodyPr>
          <a:lstStyle/>
          <a:p>
            <a:pPr>
              <a:spcAft>
                <a:spcPts val="600"/>
              </a:spcAft>
            </a:pPr>
            <a:r>
              <a:rPr lang="lv-LV" sz="1600" b="1" dirty="0" smtClean="0">
                <a:latin typeface="Verdana" panose="020B0604030504040204" pitchFamily="34" charset="0"/>
                <a:ea typeface="Verdana" panose="020B0604030504040204" pitchFamily="34" charset="0"/>
                <a:cs typeface="Verdana" panose="020B0604030504040204" pitchFamily="34" charset="0"/>
              </a:rPr>
              <a:t>Ieviešot tikai plānotos ES </a:t>
            </a:r>
            <a:r>
              <a:rPr lang="lv-LV" sz="1600" b="1" dirty="0" err="1">
                <a:latin typeface="Verdana" panose="020B0604030504040204" pitchFamily="34" charset="0"/>
                <a:ea typeface="Verdana" panose="020B0604030504040204" pitchFamily="34" charset="0"/>
                <a:cs typeface="Verdana" panose="020B0604030504040204" pitchFamily="34" charset="0"/>
              </a:rPr>
              <a:t>SF</a:t>
            </a:r>
            <a:r>
              <a:rPr lang="lv-LV" sz="1600" b="1" dirty="0">
                <a:latin typeface="Verdana" panose="020B0604030504040204" pitchFamily="34" charset="0"/>
                <a:ea typeface="Verdana" panose="020B0604030504040204" pitchFamily="34" charset="0"/>
                <a:cs typeface="Verdana" panose="020B0604030504040204" pitchFamily="34" charset="0"/>
              </a:rPr>
              <a:t> </a:t>
            </a:r>
            <a:r>
              <a:rPr lang="lv-LV" sz="1600" b="1" dirty="0" smtClean="0">
                <a:latin typeface="Verdana" panose="020B0604030504040204" pitchFamily="34" charset="0"/>
                <a:ea typeface="Verdana" panose="020B0604030504040204" pitchFamily="34" charset="0"/>
                <a:cs typeface="Verdana" panose="020B0604030504040204" pitchFamily="34" charset="0"/>
              </a:rPr>
              <a:t>pasākumus </a:t>
            </a:r>
            <a:r>
              <a:rPr lang="lv-LV" sz="1600" b="1" dirty="0">
                <a:latin typeface="Verdana" panose="020B0604030504040204" pitchFamily="34" charset="0"/>
                <a:ea typeface="Verdana" panose="020B0604030504040204" pitchFamily="34" charset="0"/>
                <a:cs typeface="Verdana" panose="020B0604030504040204" pitchFamily="34" charset="0"/>
              </a:rPr>
              <a:t>netiks sasniegti pieaugušo izglītības </a:t>
            </a:r>
            <a:r>
              <a:rPr lang="lv-LV" sz="1600" b="1" dirty="0" smtClean="0">
                <a:latin typeface="Verdana" panose="020B0604030504040204" pitchFamily="34" charset="0"/>
                <a:ea typeface="Verdana" panose="020B0604030504040204" pitchFamily="34" charset="0"/>
                <a:cs typeface="Verdana" panose="020B0604030504040204" pitchFamily="34" charset="0"/>
              </a:rPr>
              <a:t>mērķi. </a:t>
            </a:r>
            <a:r>
              <a:rPr lang="lv-LV" sz="1600" b="1" dirty="0">
                <a:latin typeface="Verdana" panose="020B0604030504040204" pitchFamily="34" charset="0"/>
                <a:ea typeface="Verdana" panose="020B0604030504040204" pitchFamily="34" charset="0"/>
                <a:cs typeface="Verdana" panose="020B0604030504040204" pitchFamily="34" charset="0"/>
              </a:rPr>
              <a:t>Nepieciešama </a:t>
            </a:r>
            <a:r>
              <a:rPr lang="lv-LV" sz="1600" b="1" dirty="0" smtClean="0">
                <a:latin typeface="Verdana" panose="020B0604030504040204" pitchFamily="34" charset="0"/>
                <a:ea typeface="Verdana" panose="020B0604030504040204" pitchFamily="34" charset="0"/>
                <a:cs typeface="Verdana" panose="020B0604030504040204" pitchFamily="34" charset="0"/>
              </a:rPr>
              <a:t>pieaugušo </a:t>
            </a:r>
            <a:r>
              <a:rPr lang="lv-LV" sz="1600" b="1" dirty="0">
                <a:latin typeface="Verdana" panose="020B0604030504040204" pitchFamily="34" charset="0"/>
                <a:ea typeface="Verdana" panose="020B0604030504040204" pitchFamily="34" charset="0"/>
                <a:cs typeface="Verdana" panose="020B0604030504040204" pitchFamily="34" charset="0"/>
              </a:rPr>
              <a:t>izglītības sistēma, kas spēj ātri pielāgoties tirgus vajadzībām.</a:t>
            </a:r>
          </a:p>
        </p:txBody>
      </p:sp>
      <p:sp>
        <p:nvSpPr>
          <p:cNvPr id="3" name="Slide Number Placeholder 2"/>
          <p:cNvSpPr>
            <a:spLocks noGrp="1"/>
          </p:cNvSpPr>
          <p:nvPr>
            <p:ph type="sldNum" sz="quarter" idx="10"/>
          </p:nvPr>
        </p:nvSpPr>
        <p:spPr>
          <a:xfrm>
            <a:off x="8466015" y="6477000"/>
            <a:ext cx="635000" cy="304800"/>
          </a:xfrm>
        </p:spPr>
        <p:txBody>
          <a:bodyPr/>
          <a:lstStyle/>
          <a:p>
            <a:fld id="{BB52BD7A-E27C-4D8B-9BA7-C703671C96E0}" type="slidenum">
              <a:rPr lang="en-US" altLang="lv-LV"/>
              <a:pPr/>
              <a:t>22</a:t>
            </a:fld>
            <a:endParaRPr lang="en-US" altLang="lv-LV" dirty="0"/>
          </a:p>
        </p:txBody>
      </p:sp>
    </p:spTree>
    <p:extLst>
      <p:ext uri="{BB962C8B-B14F-4D97-AF65-F5344CB8AC3E}">
        <p14:creationId xmlns:p14="http://schemas.microsoft.com/office/powerpoint/2010/main" val="3774167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590800" y="381000"/>
            <a:ext cx="6096000" cy="1036642"/>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2400" b="1" kern="1200">
                <a:solidFill>
                  <a:schemeClr val="tx1"/>
                </a:solidFill>
                <a:latin typeface="Calibri" panose="020F0502020204030204" pitchFamily="34" charset="0"/>
                <a:ea typeface="Segoe UI" panose="020B0502040204020203" pitchFamily="34" charset="0"/>
                <a:cs typeface="Segoe UI" panose="020B0502040204020203" pitchFamily="34" charset="0"/>
              </a:defRPr>
            </a:lvl1pPr>
          </a:lstStyle>
          <a:p>
            <a:r>
              <a:rPr lang="lv-LV" sz="2600" dirty="0" smtClean="0">
                <a:solidFill>
                  <a:srgbClr val="228B9D"/>
                </a:solidFill>
                <a:effectLst>
                  <a:outerShdw blurRad="38100" dist="38100" dir="2700000" algn="tl">
                    <a:srgbClr val="000000">
                      <a:alpha val="43137"/>
                    </a:srgbClr>
                  </a:outerShdw>
                </a:effectLst>
                <a:latin typeface="Segoe UI" panose="020B0502040204020203" pitchFamily="34" charset="0"/>
              </a:rPr>
              <a:t>PROFESIONĀLĀS </a:t>
            </a:r>
            <a:r>
              <a:rPr lang="lv-LV" sz="2600" dirty="0">
                <a:solidFill>
                  <a:srgbClr val="228B9D"/>
                </a:solidFill>
                <a:effectLst>
                  <a:outerShdw blurRad="38100" dist="38100" dir="2700000" algn="tl">
                    <a:srgbClr val="000000">
                      <a:alpha val="43137"/>
                    </a:srgbClr>
                  </a:outerShdw>
                </a:effectLst>
                <a:latin typeface="Segoe UI" panose="020B0502040204020203" pitchFamily="34" charset="0"/>
              </a:rPr>
              <a:t>IZGLĪTĪBAS </a:t>
            </a:r>
            <a:r>
              <a:rPr lang="lv-LV" sz="2600" dirty="0" smtClean="0">
                <a:solidFill>
                  <a:srgbClr val="228B9D"/>
                </a:solidFill>
                <a:effectLst>
                  <a:outerShdw blurRad="38100" dist="38100" dir="2700000" algn="tl">
                    <a:srgbClr val="000000">
                      <a:alpha val="43137"/>
                    </a:srgbClr>
                  </a:outerShdw>
                </a:effectLst>
                <a:latin typeface="Segoe UI" panose="020B0502040204020203" pitchFamily="34" charset="0"/>
              </a:rPr>
              <a:t>IESTĀDES KĀ AKTĪVI TIRGUS DALĪBNIEKI</a:t>
            </a:r>
            <a:endParaRPr lang="lv-LV" sz="2600" dirty="0"/>
          </a:p>
        </p:txBody>
      </p:sp>
      <p:sp>
        <p:nvSpPr>
          <p:cNvPr id="8" name="Oval 7"/>
          <p:cNvSpPr/>
          <p:nvPr/>
        </p:nvSpPr>
        <p:spPr>
          <a:xfrm>
            <a:off x="5423679" y="1417158"/>
            <a:ext cx="905269" cy="889634"/>
          </a:xfrm>
          <a:prstGeom prst="ellipse">
            <a:avLst/>
          </a:prstGeom>
          <a:ln w="6350">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lv-LV" sz="1400" dirty="0" smtClean="0"/>
              <a:t>Valsts</a:t>
            </a:r>
            <a:endParaRPr lang="lv-LV" sz="1400" dirty="0"/>
          </a:p>
        </p:txBody>
      </p:sp>
      <p:sp>
        <p:nvSpPr>
          <p:cNvPr id="10" name="Oval 9"/>
          <p:cNvSpPr/>
          <p:nvPr/>
        </p:nvSpPr>
        <p:spPr>
          <a:xfrm>
            <a:off x="2703443" y="2150141"/>
            <a:ext cx="1822984" cy="1506467"/>
          </a:xfrm>
          <a:prstGeom prst="ellipse">
            <a:avLst/>
          </a:prstGeom>
          <a:ln w="6350">
            <a:solidFill>
              <a:srgbClr val="0B768B"/>
            </a:solidFill>
          </a:ln>
        </p:spPr>
        <p:style>
          <a:lnRef idx="2">
            <a:schemeClr val="dk1"/>
          </a:lnRef>
          <a:fillRef idx="1">
            <a:schemeClr val="lt1"/>
          </a:fillRef>
          <a:effectRef idx="0">
            <a:schemeClr val="dk1"/>
          </a:effectRef>
          <a:fontRef idx="minor">
            <a:schemeClr val="dk1"/>
          </a:fontRef>
        </p:style>
        <p:txBody>
          <a:bodyPr rtlCol="0" anchor="ctr"/>
          <a:lstStyle/>
          <a:p>
            <a:pPr algn="ctr"/>
            <a:r>
              <a:rPr lang="lv-LV" sz="1300" dirty="0" smtClean="0">
                <a:latin typeface="Verdana" panose="020B0604030504040204" pitchFamily="34" charset="0"/>
                <a:ea typeface="Verdana" panose="020B0604030504040204" pitchFamily="34" charset="0"/>
                <a:cs typeface="Verdana" panose="020B0604030504040204" pitchFamily="34" charset="0"/>
              </a:rPr>
              <a:t>Profesionālās </a:t>
            </a:r>
            <a:r>
              <a:rPr lang="lv-LV" sz="1400" dirty="0" smtClean="0">
                <a:latin typeface="Verdana" panose="020B0604030504040204" pitchFamily="34" charset="0"/>
                <a:ea typeface="Verdana" panose="020B0604030504040204" pitchFamily="34" charset="0"/>
                <a:cs typeface="Verdana" panose="020B0604030504040204" pitchFamily="34" charset="0"/>
              </a:rPr>
              <a:t>izglītības iestādes</a:t>
            </a: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3" name="Down Arrow 2"/>
          <p:cNvSpPr/>
          <p:nvPr/>
        </p:nvSpPr>
        <p:spPr>
          <a:xfrm rot="3580094">
            <a:off x="4546961" y="1674488"/>
            <a:ext cx="523338" cy="989447"/>
          </a:xfrm>
          <a:prstGeom prst="downArrow">
            <a:avLst/>
          </a:prstGeom>
          <a:ln w="6350">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lv-LV"/>
          </a:p>
        </p:txBody>
      </p:sp>
      <p:sp>
        <p:nvSpPr>
          <p:cNvPr id="11" name="Down Arrow 10"/>
          <p:cNvSpPr/>
          <p:nvPr/>
        </p:nvSpPr>
        <p:spPr>
          <a:xfrm rot="7127420">
            <a:off x="6588719" y="1708013"/>
            <a:ext cx="523338" cy="989447"/>
          </a:xfrm>
          <a:prstGeom prst="downArrow">
            <a:avLst/>
          </a:prstGeom>
          <a:ln w="6350">
            <a:solidFill>
              <a:schemeClr val="accent2">
                <a:lumMod val="60000"/>
                <a:lumOff val="4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lv-LV"/>
          </a:p>
        </p:txBody>
      </p:sp>
      <p:sp>
        <p:nvSpPr>
          <p:cNvPr id="12" name="Left-Right Arrow 11"/>
          <p:cNvSpPr/>
          <p:nvPr/>
        </p:nvSpPr>
        <p:spPr>
          <a:xfrm>
            <a:off x="4675406" y="2615434"/>
            <a:ext cx="2446205" cy="609023"/>
          </a:xfrm>
          <a:prstGeom prst="leftRightArrow">
            <a:avLst/>
          </a:prstGeom>
          <a:solidFill>
            <a:srgbClr val="0B768B"/>
          </a:solidFill>
          <a:ln>
            <a:solidFill>
              <a:srgbClr val="0B768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lv-LV"/>
          </a:p>
        </p:txBody>
      </p:sp>
      <p:sp>
        <p:nvSpPr>
          <p:cNvPr id="14" name="Rectangle 13"/>
          <p:cNvSpPr/>
          <p:nvPr/>
        </p:nvSpPr>
        <p:spPr>
          <a:xfrm>
            <a:off x="4016862" y="1351818"/>
            <a:ext cx="1019130" cy="646331"/>
          </a:xfrm>
          <a:prstGeom prst="rect">
            <a:avLst/>
          </a:prstGeom>
        </p:spPr>
        <p:txBody>
          <a:bodyPr wrap="square">
            <a:spAutoFit/>
          </a:bodyPr>
          <a:lstStyle/>
          <a:p>
            <a:pPr algn="ctr"/>
            <a:r>
              <a:rPr lang="lv-LV" sz="1200" i="1" dirty="0" smtClean="0">
                <a:solidFill>
                  <a:schemeClr val="accent2">
                    <a:lumMod val="60000"/>
                    <a:lumOff val="40000"/>
                  </a:schemeClr>
                </a:solidFill>
              </a:rPr>
              <a:t>Izglītības programmu pasūtījums</a:t>
            </a:r>
            <a:endParaRPr lang="lv-LV" sz="1200" i="1" dirty="0">
              <a:solidFill>
                <a:schemeClr val="accent2">
                  <a:lumMod val="60000"/>
                  <a:lumOff val="40000"/>
                </a:schemeClr>
              </a:solidFill>
            </a:endParaRPr>
          </a:p>
        </p:txBody>
      </p:sp>
      <p:sp>
        <p:nvSpPr>
          <p:cNvPr id="15" name="Rectangle 14"/>
          <p:cNvSpPr/>
          <p:nvPr/>
        </p:nvSpPr>
        <p:spPr>
          <a:xfrm>
            <a:off x="6901208" y="1614294"/>
            <a:ext cx="639575" cy="461665"/>
          </a:xfrm>
          <a:prstGeom prst="rect">
            <a:avLst/>
          </a:prstGeom>
        </p:spPr>
        <p:txBody>
          <a:bodyPr wrap="square">
            <a:spAutoFit/>
          </a:bodyPr>
          <a:lstStyle/>
          <a:p>
            <a:pPr algn="ctr"/>
            <a:r>
              <a:rPr lang="lv-LV" sz="1200" i="1" u="sng" dirty="0" smtClean="0">
                <a:solidFill>
                  <a:schemeClr val="accent2">
                    <a:lumMod val="60000"/>
                    <a:lumOff val="40000"/>
                  </a:schemeClr>
                </a:solidFill>
              </a:rPr>
              <a:t>Nozaru </a:t>
            </a:r>
            <a:r>
              <a:rPr lang="lv-LV" sz="1200" i="1" dirty="0" smtClean="0">
                <a:solidFill>
                  <a:schemeClr val="accent2">
                    <a:lumMod val="60000"/>
                    <a:lumOff val="40000"/>
                  </a:schemeClr>
                </a:solidFill>
              </a:rPr>
              <a:t>dati</a:t>
            </a:r>
            <a:endParaRPr lang="lv-LV" sz="1200" i="1" dirty="0">
              <a:solidFill>
                <a:schemeClr val="accent2">
                  <a:lumMod val="60000"/>
                  <a:lumOff val="40000"/>
                </a:schemeClr>
              </a:solidFill>
            </a:endParaRPr>
          </a:p>
        </p:txBody>
      </p:sp>
      <p:sp>
        <p:nvSpPr>
          <p:cNvPr id="23" name="Rectangular Callout 22"/>
          <p:cNvSpPr/>
          <p:nvPr/>
        </p:nvSpPr>
        <p:spPr>
          <a:xfrm>
            <a:off x="909004" y="4422249"/>
            <a:ext cx="3970489" cy="2083747"/>
          </a:xfrm>
          <a:prstGeom prst="wedgeRectCallout">
            <a:avLst>
              <a:gd name="adj1" fmla="val 21073"/>
              <a:gd name="adj2" fmla="val -85324"/>
            </a:avLst>
          </a:prstGeom>
          <a:ln w="6350">
            <a:solidFill>
              <a:srgbClr val="0B768B"/>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spcAft>
                <a:spcPts val="600"/>
              </a:spcAft>
              <a:buFont typeface="Arial" panose="020B0604020202020204" pitchFamily="34" charset="0"/>
              <a:buChar char="•"/>
            </a:pPr>
            <a:r>
              <a:rPr lang="lv-LV" sz="1400" dirty="0" smtClean="0">
                <a:latin typeface="Verdana" panose="020B0604030504040204" pitchFamily="34" charset="0"/>
                <a:ea typeface="Verdana" panose="020B0604030504040204" pitchFamily="34" charset="0"/>
                <a:cs typeface="Verdana" panose="020B0604030504040204" pitchFamily="34" charset="0"/>
              </a:rPr>
              <a:t>Izpratne par nozares un uzņēmumu nākotnes attīstību – tehnoloģijām, prasmēm</a:t>
            </a:r>
          </a:p>
          <a:p>
            <a:pPr marL="285750" indent="-285750">
              <a:spcAft>
                <a:spcPts val="600"/>
              </a:spcAft>
              <a:buFont typeface="Arial" panose="020B0604020202020204" pitchFamily="34" charset="0"/>
              <a:buChar char="•"/>
            </a:pPr>
            <a:r>
              <a:rPr lang="lv-LV" sz="1400" dirty="0" smtClean="0">
                <a:latin typeface="Verdana" panose="020B0604030504040204" pitchFamily="34" charset="0"/>
                <a:ea typeface="Verdana" panose="020B0604030504040204" pitchFamily="34" charset="0"/>
                <a:cs typeface="Verdana" panose="020B0604030504040204" pitchFamily="34" charset="0"/>
              </a:rPr>
              <a:t>Piedāvājums, lai palīdzētu uzņēmumiem attīstīties: </a:t>
            </a:r>
          </a:p>
          <a:p>
            <a:pPr marL="742950" lvl="1" indent="-285750">
              <a:buFont typeface="Arial" panose="020B0604020202020204" pitchFamily="34" charset="0"/>
              <a:buChar char="•"/>
            </a:pPr>
            <a:r>
              <a:rPr lang="lv-LV" sz="1400" dirty="0" smtClean="0">
                <a:latin typeface="Verdana" panose="020B0604030504040204" pitchFamily="34" charset="0"/>
                <a:ea typeface="Verdana" panose="020B0604030504040204" pitchFamily="34" charset="0"/>
                <a:cs typeface="Verdana" panose="020B0604030504040204" pitchFamily="34" charset="0"/>
              </a:rPr>
              <a:t>izglītības programmas</a:t>
            </a:r>
          </a:p>
          <a:p>
            <a:pPr marL="742950" lvl="1" indent="-285750">
              <a:buFont typeface="Arial" panose="020B0604020202020204" pitchFamily="34" charset="0"/>
              <a:buChar char="•"/>
            </a:pPr>
            <a:r>
              <a:rPr lang="lv-LV" sz="1400" dirty="0" smtClean="0">
                <a:latin typeface="Verdana" panose="020B0604030504040204" pitchFamily="34" charset="0"/>
                <a:ea typeface="Verdana" panose="020B0604030504040204" pitchFamily="34" charset="0"/>
                <a:cs typeface="Verdana" panose="020B0604030504040204" pitchFamily="34" charset="0"/>
              </a:rPr>
              <a:t>kvalifikācijas celšana</a:t>
            </a:r>
          </a:p>
          <a:p>
            <a:pPr marL="742950" lvl="1" indent="-285750">
              <a:buFont typeface="Arial" panose="020B0604020202020204" pitchFamily="34" charset="0"/>
              <a:buChar char="•"/>
            </a:pPr>
            <a:r>
              <a:rPr lang="lv-LV" sz="1400" dirty="0" smtClean="0">
                <a:latin typeface="Verdana" panose="020B0604030504040204" pitchFamily="34" charset="0"/>
                <a:ea typeface="Verdana" panose="020B0604030504040204" pitchFamily="34" charset="0"/>
                <a:cs typeface="Verdana" panose="020B0604030504040204" pitchFamily="34" charset="0"/>
              </a:rPr>
              <a:t>specifiskas tehnoloģiskās un </a:t>
            </a:r>
            <a:r>
              <a:rPr lang="lv-LV" sz="1400" i="1" dirty="0" smtClean="0">
                <a:latin typeface="Verdana" panose="020B0604030504040204" pitchFamily="34" charset="0"/>
                <a:ea typeface="Verdana" panose="020B0604030504040204" pitchFamily="34" charset="0"/>
                <a:cs typeface="Verdana" panose="020B0604030504040204" pitchFamily="34" charset="0"/>
              </a:rPr>
              <a:t>«</a:t>
            </a:r>
            <a:r>
              <a:rPr lang="lv-LV" sz="1400" i="1" dirty="0" err="1" smtClean="0">
                <a:latin typeface="Verdana" panose="020B0604030504040204" pitchFamily="34" charset="0"/>
                <a:ea typeface="Verdana" panose="020B0604030504040204" pitchFamily="34" charset="0"/>
                <a:cs typeface="Verdana" panose="020B0604030504040204" pitchFamily="34" charset="0"/>
              </a:rPr>
              <a:t>soft</a:t>
            </a:r>
            <a:r>
              <a:rPr lang="lv-LV" sz="1400" i="1" dirty="0" smtClean="0">
                <a:latin typeface="Verdana" panose="020B0604030504040204" pitchFamily="34" charset="0"/>
                <a:ea typeface="Verdana" panose="020B0604030504040204" pitchFamily="34" charset="0"/>
                <a:cs typeface="Verdana" panose="020B0604030504040204" pitchFamily="34" charset="0"/>
              </a:rPr>
              <a:t>»</a:t>
            </a:r>
            <a:r>
              <a:rPr lang="lv-LV" sz="1400" dirty="0" smtClean="0">
                <a:latin typeface="Verdana" panose="020B0604030504040204" pitchFamily="34" charset="0"/>
                <a:ea typeface="Verdana" panose="020B0604030504040204" pitchFamily="34" charset="0"/>
                <a:cs typeface="Verdana" panose="020B0604030504040204" pitchFamily="34" charset="0"/>
              </a:rPr>
              <a:t> prasmes</a:t>
            </a:r>
          </a:p>
        </p:txBody>
      </p:sp>
      <p:sp>
        <p:nvSpPr>
          <p:cNvPr id="24" name="Rectangle 23"/>
          <p:cNvSpPr/>
          <p:nvPr/>
        </p:nvSpPr>
        <p:spPr>
          <a:xfrm>
            <a:off x="4523833" y="3027458"/>
            <a:ext cx="2689366" cy="1477328"/>
          </a:xfrm>
          <a:prstGeom prst="rect">
            <a:avLst/>
          </a:prstGeom>
        </p:spPr>
        <p:txBody>
          <a:bodyPr wrap="square">
            <a:spAutoFit/>
          </a:bodyPr>
          <a:lstStyle/>
          <a:p>
            <a:pPr algn="ctr"/>
            <a:r>
              <a:rPr lang="lv-LV" sz="1800" b="1" dirty="0" smtClean="0">
                <a:solidFill>
                  <a:srgbClr val="0B768B"/>
                </a:solidFill>
                <a:latin typeface="Verdana" panose="020B0604030504040204" pitchFamily="34" charset="0"/>
                <a:ea typeface="Verdana" panose="020B0604030504040204" pitchFamily="34" charset="0"/>
                <a:cs typeface="Verdana" panose="020B0604030504040204" pitchFamily="34" charset="0"/>
              </a:rPr>
              <a:t>Pieaugušo izglītības piedāvājums veidojas ikdienas sadarbībā</a:t>
            </a:r>
            <a:endParaRPr lang="lv-LV" sz="1800" b="1" dirty="0">
              <a:solidFill>
                <a:srgbClr val="0B768B"/>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Right Arrow 24"/>
          <p:cNvSpPr/>
          <p:nvPr/>
        </p:nvSpPr>
        <p:spPr>
          <a:xfrm rot="19578528">
            <a:off x="4915181" y="4225451"/>
            <a:ext cx="3485227" cy="1439438"/>
          </a:xfrm>
          <a:prstGeom prst="rightArrow">
            <a:avLst/>
          </a:prstGeom>
          <a:solidFill>
            <a:srgbClr val="0D879F"/>
          </a:solidFill>
          <a:ln>
            <a:solidFill>
              <a:srgbClr val="0D87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u="sng" dirty="0" smtClean="0"/>
              <a:t>Uzņēmumam</a:t>
            </a:r>
            <a:r>
              <a:rPr lang="lv-LV" sz="1600" dirty="0" smtClean="0"/>
              <a:t> pievilcīgs piedāvājums</a:t>
            </a:r>
            <a:endParaRPr lang="lv-LV" sz="1600" dirty="0"/>
          </a:p>
        </p:txBody>
      </p:sp>
      <p:sp>
        <p:nvSpPr>
          <p:cNvPr id="27" name="Oval 26"/>
          <p:cNvSpPr/>
          <p:nvPr/>
        </p:nvSpPr>
        <p:spPr>
          <a:xfrm>
            <a:off x="7489963" y="2023197"/>
            <a:ext cx="1529396" cy="1506467"/>
          </a:xfrm>
          <a:prstGeom prst="ellipse">
            <a:avLst/>
          </a:prstGeom>
          <a:ln w="6350">
            <a:solidFill>
              <a:srgbClr val="0B768B"/>
            </a:solidFill>
          </a:ln>
        </p:spPr>
        <p:style>
          <a:lnRef idx="2">
            <a:schemeClr val="dk1"/>
          </a:lnRef>
          <a:fillRef idx="1">
            <a:schemeClr val="lt1"/>
          </a:fillRef>
          <a:effectRef idx="0">
            <a:schemeClr val="dk1"/>
          </a:effectRef>
          <a:fontRef idx="minor">
            <a:schemeClr val="dk1"/>
          </a:fontRef>
        </p:style>
        <p:txBody>
          <a:bodyPr rtlCol="0" anchor="ctr"/>
          <a:lstStyle/>
          <a:p>
            <a:pPr algn="ctr"/>
            <a:r>
              <a:rPr lang="lv-LV" sz="1600" dirty="0" smtClean="0"/>
              <a:t>Nozares uzņēmumi</a:t>
            </a:r>
            <a:endParaRPr lang="lv-LV" sz="1600" dirty="0"/>
          </a:p>
        </p:txBody>
      </p:sp>
      <p:sp>
        <p:nvSpPr>
          <p:cNvPr id="26" name="Oval 25"/>
          <p:cNvSpPr/>
          <p:nvPr/>
        </p:nvSpPr>
        <p:spPr>
          <a:xfrm>
            <a:off x="7393472" y="2013711"/>
            <a:ext cx="1529396" cy="1506467"/>
          </a:xfrm>
          <a:prstGeom prst="ellipse">
            <a:avLst/>
          </a:prstGeom>
          <a:ln w="6350">
            <a:solidFill>
              <a:srgbClr val="0B768B"/>
            </a:solidFill>
          </a:ln>
        </p:spPr>
        <p:style>
          <a:lnRef idx="2">
            <a:schemeClr val="dk1"/>
          </a:lnRef>
          <a:fillRef idx="1">
            <a:schemeClr val="lt1"/>
          </a:fillRef>
          <a:effectRef idx="0">
            <a:schemeClr val="dk1"/>
          </a:effectRef>
          <a:fontRef idx="minor">
            <a:schemeClr val="dk1"/>
          </a:fontRef>
        </p:style>
        <p:txBody>
          <a:bodyPr rtlCol="0" anchor="ctr"/>
          <a:lstStyle/>
          <a:p>
            <a:pPr algn="ctr"/>
            <a:r>
              <a:rPr lang="lv-LV" sz="1600" dirty="0" smtClean="0"/>
              <a:t>Nozares uzņēmumi</a:t>
            </a:r>
            <a:endParaRPr lang="lv-LV" sz="1600" dirty="0"/>
          </a:p>
        </p:txBody>
      </p:sp>
      <p:sp>
        <p:nvSpPr>
          <p:cNvPr id="2" name="Oval 1"/>
          <p:cNvSpPr/>
          <p:nvPr/>
        </p:nvSpPr>
        <p:spPr>
          <a:xfrm>
            <a:off x="7218103" y="2005930"/>
            <a:ext cx="1607070" cy="1506467"/>
          </a:xfrm>
          <a:prstGeom prst="ellipse">
            <a:avLst/>
          </a:prstGeom>
          <a:ln w="6350">
            <a:solidFill>
              <a:srgbClr val="0B768B"/>
            </a:solidFill>
          </a:ln>
        </p:spPr>
        <p:style>
          <a:lnRef idx="2">
            <a:schemeClr val="dk1"/>
          </a:lnRef>
          <a:fillRef idx="1">
            <a:schemeClr val="lt1"/>
          </a:fillRef>
          <a:effectRef idx="0">
            <a:schemeClr val="dk1"/>
          </a:effectRef>
          <a:fontRef idx="minor">
            <a:schemeClr val="dk1"/>
          </a:fontRef>
        </p:style>
        <p:txBody>
          <a:bodyPr rtlCol="0" anchor="ctr"/>
          <a:lstStyle/>
          <a:p>
            <a:pPr algn="ctr"/>
            <a:r>
              <a:rPr lang="lv-LV" sz="1400" dirty="0" smtClean="0">
                <a:latin typeface="Verdana" panose="020B0604030504040204" pitchFamily="34" charset="0"/>
                <a:ea typeface="Verdana" panose="020B0604030504040204" pitchFamily="34" charset="0"/>
                <a:cs typeface="Verdana" panose="020B0604030504040204" pitchFamily="34" charset="0"/>
              </a:rPr>
              <a:t>Nozares uzņēmumi</a:t>
            </a: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0"/>
          </p:nvPr>
        </p:nvSpPr>
        <p:spPr>
          <a:xfrm>
            <a:off x="8471662" y="6513483"/>
            <a:ext cx="635000" cy="304800"/>
          </a:xfrm>
        </p:spPr>
        <p:txBody>
          <a:bodyPr/>
          <a:lstStyle/>
          <a:p>
            <a:fld id="{BB52BD7A-E27C-4D8B-9BA7-C703671C96E0}" type="slidenum">
              <a:rPr lang="en-US" altLang="lv-LV"/>
              <a:pPr/>
              <a:t>23</a:t>
            </a:fld>
            <a:endParaRPr lang="en-US" altLang="lv-LV" dirty="0"/>
          </a:p>
        </p:txBody>
      </p:sp>
    </p:spTree>
    <p:extLst>
      <p:ext uri="{BB962C8B-B14F-4D97-AF65-F5344CB8AC3E}">
        <p14:creationId xmlns:p14="http://schemas.microsoft.com/office/powerpoint/2010/main" val="2442059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407" y="407376"/>
            <a:ext cx="6658708" cy="1036642"/>
          </a:xfrm>
        </p:spPr>
        <p:txBody>
          <a:bodyPr>
            <a:normAutofit fontScale="90000"/>
          </a:bodyPr>
          <a:lstStyle/>
          <a:p>
            <a:r>
              <a:rPr lang="lv-LV" dirty="0" smtClean="0">
                <a:solidFill>
                  <a:srgbClr val="228B9D"/>
                </a:solidFill>
                <a:effectLst>
                  <a:outerShdw blurRad="38100" dist="38100" dir="2700000" algn="tl">
                    <a:srgbClr val="000000">
                      <a:alpha val="43137"/>
                    </a:srgbClr>
                  </a:outerShdw>
                </a:effectLst>
                <a:latin typeface="Segoe UI" panose="020B0502040204020203" pitchFamily="34" charset="0"/>
              </a:rPr>
              <a:t>PASĀKUMU KOPUMS ILGTSPĒJĪGAS PIEAUGUŠO IZGLĪTĪBAS SISTĒMAS IEVIEŠANAI </a:t>
            </a:r>
            <a:r>
              <a:rPr lang="lv-LV" sz="2200" b="0" dirty="0" smtClean="0">
                <a:solidFill>
                  <a:srgbClr val="228B9D"/>
                </a:solidFill>
                <a:effectLst>
                  <a:outerShdw blurRad="38100" dist="38100" dir="2700000" algn="tl">
                    <a:srgbClr val="000000">
                      <a:alpha val="43137"/>
                    </a:srgbClr>
                  </a:outerShdw>
                </a:effectLst>
                <a:latin typeface="Segoe UI" panose="020B0502040204020203" pitchFamily="34" charset="0"/>
              </a:rPr>
              <a:t>(1)</a:t>
            </a:r>
            <a:r>
              <a:rPr lang="lv-LV" dirty="0" smtClean="0">
                <a:solidFill>
                  <a:srgbClr val="228B9D"/>
                </a:solidFill>
                <a:effectLst>
                  <a:outerShdw blurRad="38100" dist="38100" dir="2700000" algn="tl">
                    <a:srgbClr val="000000">
                      <a:alpha val="43137"/>
                    </a:srgbClr>
                  </a:outerShdw>
                </a:effectLst>
                <a:latin typeface="Segoe UI" panose="020B0502040204020203" pitchFamily="34" charset="0"/>
              </a:rPr>
              <a:t/>
            </a:r>
            <a:br>
              <a:rPr lang="lv-LV" dirty="0" smtClean="0">
                <a:solidFill>
                  <a:srgbClr val="228B9D"/>
                </a:solidFill>
                <a:effectLst>
                  <a:outerShdw blurRad="38100" dist="38100" dir="2700000" algn="tl">
                    <a:srgbClr val="000000">
                      <a:alpha val="43137"/>
                    </a:srgbClr>
                  </a:outerShdw>
                </a:effectLst>
                <a:latin typeface="Segoe UI" panose="020B0502040204020203" pitchFamily="34" charset="0"/>
              </a:rPr>
            </a:br>
            <a:endParaRPr lang="lv-LV" dirty="0"/>
          </a:p>
        </p:txBody>
      </p:sp>
      <p:sp>
        <p:nvSpPr>
          <p:cNvPr id="3" name="Content Placeholder 2"/>
          <p:cNvSpPr>
            <a:spLocks noGrp="1"/>
          </p:cNvSpPr>
          <p:nvPr>
            <p:ph idx="1"/>
          </p:nvPr>
        </p:nvSpPr>
        <p:spPr>
          <a:xfrm>
            <a:off x="325315" y="1635370"/>
            <a:ext cx="8686800" cy="5055576"/>
          </a:xfrm>
        </p:spPr>
        <p:txBody>
          <a:bodyPr>
            <a:normAutofit fontScale="70000" lnSpcReduction="20000"/>
          </a:bodyPr>
          <a:lstStyle/>
          <a:p>
            <a:pPr>
              <a:lnSpc>
                <a:spcPct val="120000"/>
              </a:lnSpc>
              <a:spcBef>
                <a:spcPts val="600"/>
              </a:spcBef>
            </a:pPr>
            <a:r>
              <a:rPr lang="lv-LV" sz="2600" b="1" u="sng"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PROBLĒMA</a:t>
            </a:r>
            <a:r>
              <a:rPr lang="lv-LV" sz="2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lv-LV" sz="2600" dirty="0" smtClean="0">
                <a:latin typeface="Verdana" panose="020B0604030504040204" pitchFamily="34" charset="0"/>
                <a:ea typeface="Verdana" panose="020B0604030504040204" pitchFamily="34" charset="0"/>
                <a:cs typeface="Verdana" panose="020B0604030504040204" pitchFamily="34" charset="0"/>
              </a:rPr>
              <a:t> </a:t>
            </a:r>
            <a:r>
              <a:rPr lang="lv-LV" sz="2600" dirty="0">
                <a:latin typeface="Verdana" panose="020B0604030504040204" pitchFamily="34" charset="0"/>
                <a:ea typeface="Verdana" panose="020B0604030504040204" pitchFamily="34" charset="0"/>
                <a:cs typeface="Verdana" panose="020B0604030504040204" pitchFamily="34" charset="0"/>
              </a:rPr>
              <a:t>Valsts profesionālās izglītības iestāžu finansēšanas sistēma nemotivē veidot un realizēt pieaugušo izglītības piedāvājumu</a:t>
            </a:r>
          </a:p>
          <a:p>
            <a:pPr>
              <a:lnSpc>
                <a:spcPct val="120000"/>
              </a:lnSpc>
              <a:spcBef>
                <a:spcPts val="600"/>
              </a:spcBef>
            </a:pPr>
            <a:r>
              <a:rPr lang="lv-LV" sz="2600" b="1" u="sng" dirty="0" smtClean="0">
                <a:solidFill>
                  <a:srgbClr val="00B050"/>
                </a:solidFill>
                <a:latin typeface="Verdana" panose="020B0604030504040204" pitchFamily="34" charset="0"/>
                <a:ea typeface="Verdana" panose="020B0604030504040204" pitchFamily="34" charset="0"/>
                <a:cs typeface="Verdana" panose="020B0604030504040204" pitchFamily="34" charset="0"/>
              </a:rPr>
              <a:t>RISINĀJUMS</a:t>
            </a:r>
            <a:r>
              <a:rPr lang="lv-LV" sz="26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lv-LV" sz="2600" b="1" dirty="0">
                <a:latin typeface="Verdana" panose="020B0604030504040204" pitchFamily="34" charset="0"/>
                <a:ea typeface="Verdana" panose="020B0604030504040204" pitchFamily="34" charset="0"/>
                <a:cs typeface="Verdana" panose="020B0604030504040204" pitchFamily="34" charset="0"/>
              </a:rPr>
              <a:t>-</a:t>
            </a:r>
            <a:r>
              <a:rPr lang="lv-LV" sz="2600" dirty="0">
                <a:latin typeface="Verdana" panose="020B0604030504040204" pitchFamily="34" charset="0"/>
                <a:ea typeface="Verdana" panose="020B0604030504040204" pitchFamily="34" charset="0"/>
                <a:cs typeface="Verdana" panose="020B0604030504040204" pitchFamily="34" charset="0"/>
              </a:rPr>
              <a:t> </a:t>
            </a:r>
            <a:r>
              <a:rPr lang="lv-LV" sz="2600" b="1" dirty="0" smtClean="0">
                <a:latin typeface="Verdana" panose="020B0604030504040204" pitchFamily="34" charset="0"/>
                <a:ea typeface="Verdana" panose="020B0604030504040204" pitchFamily="34" charset="0"/>
                <a:cs typeface="Verdana" panose="020B0604030504040204" pitchFamily="34" charset="0"/>
              </a:rPr>
              <a:t>Profesionālās izglītības iestādes kā aktīvi tirgus dalībnieki. </a:t>
            </a:r>
          </a:p>
          <a:p>
            <a:r>
              <a:rPr lang="lv-LV"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Iniciētas izmaiņas normatīvajā regulējumā:</a:t>
            </a:r>
          </a:p>
          <a:p>
            <a:pPr marL="809625" indent="-255588">
              <a:lnSpc>
                <a:spcPct val="120000"/>
              </a:lnSpc>
              <a:spcBef>
                <a:spcPts val="600"/>
              </a:spcBef>
              <a:buFont typeface="Wingdings" panose="05000000000000000000" pitchFamily="2" charset="2"/>
              <a:buChar char="ü"/>
            </a:pPr>
            <a:r>
              <a:rPr lang="lv-LV" dirty="0">
                <a:latin typeface="Verdana" panose="020B0604030504040204" pitchFamily="34" charset="0"/>
                <a:ea typeface="Verdana" panose="020B0604030504040204" pitchFamily="34" charset="0"/>
                <a:cs typeface="Verdana" panose="020B0604030504040204" pitchFamily="34" charset="0"/>
              </a:rPr>
              <a:t>Vienkāršot procedūras neizmantoto pašu ieņēmumu pārnešanai uz nākamo gadu</a:t>
            </a:r>
          </a:p>
          <a:p>
            <a:pPr marL="809625" indent="-255588">
              <a:lnSpc>
                <a:spcPct val="120000"/>
              </a:lnSpc>
              <a:spcBef>
                <a:spcPts val="600"/>
              </a:spcBef>
              <a:buFont typeface="Wingdings" panose="05000000000000000000" pitchFamily="2" charset="2"/>
              <a:buChar char="ü"/>
            </a:pPr>
            <a:r>
              <a:rPr lang="lv-LV" dirty="0">
                <a:latin typeface="Verdana" panose="020B0604030504040204" pitchFamily="34" charset="0"/>
                <a:ea typeface="Verdana" panose="020B0604030504040204" pitchFamily="34" charset="0"/>
                <a:cs typeface="Verdana" panose="020B0604030504040204" pitchFamily="34" charset="0"/>
              </a:rPr>
              <a:t>Direktoru un skolu finansēšanas kārtībās iekļaut «snieguma finansējumu» par sadarbību ar privāto sektoru</a:t>
            </a:r>
          </a:p>
          <a:p>
            <a:pPr marL="809625" indent="-255588">
              <a:lnSpc>
                <a:spcPct val="120000"/>
              </a:lnSpc>
              <a:spcBef>
                <a:spcPts val="600"/>
              </a:spcBef>
              <a:buFont typeface="Wingdings" panose="05000000000000000000" pitchFamily="2" charset="2"/>
              <a:buChar char="ü"/>
            </a:pPr>
            <a:r>
              <a:rPr lang="lv-LV" dirty="0">
                <a:latin typeface="Verdana" panose="020B0604030504040204" pitchFamily="34" charset="0"/>
                <a:ea typeface="Verdana" panose="020B0604030504040204" pitchFamily="34" charset="0"/>
                <a:cs typeface="Verdana" panose="020B0604030504040204" pitchFamily="34" charset="0"/>
              </a:rPr>
              <a:t>Profesionālo izglītības iestāžu cenrāžos paredzēt elastīgas iespējas veidot piedāvājumu privātajam sektoram</a:t>
            </a:r>
          </a:p>
          <a:p>
            <a:pPr marL="809625" indent="-255588">
              <a:lnSpc>
                <a:spcPct val="120000"/>
              </a:lnSpc>
              <a:spcBef>
                <a:spcPts val="600"/>
              </a:spcBef>
              <a:buFont typeface="Wingdings" panose="05000000000000000000" pitchFamily="2" charset="2"/>
              <a:buChar char="ü"/>
            </a:pPr>
            <a:r>
              <a:rPr lang="lv-LV" dirty="0">
                <a:latin typeface="Verdana" panose="020B0604030504040204" pitchFamily="34" charset="0"/>
                <a:ea typeface="Verdana" panose="020B0604030504040204" pitchFamily="34" charset="0"/>
                <a:cs typeface="Verdana" panose="020B0604030504040204" pitchFamily="34" charset="0"/>
              </a:rPr>
              <a:t>Atvieglot pasniedzēju slodžu regulējumu, rast iespēju organizēt darbu 12 mēnešus gadā</a:t>
            </a:r>
          </a:p>
          <a:p>
            <a:pPr marL="809625" indent="-255588">
              <a:lnSpc>
                <a:spcPct val="120000"/>
              </a:lnSpc>
              <a:spcBef>
                <a:spcPts val="600"/>
              </a:spcBef>
              <a:buFont typeface="Wingdings" panose="05000000000000000000" pitchFamily="2" charset="2"/>
              <a:buChar char="ü"/>
            </a:pPr>
            <a:r>
              <a:rPr lang="lv-LV" dirty="0">
                <a:latin typeface="Verdana" panose="020B0604030504040204" pitchFamily="34" charset="0"/>
                <a:ea typeface="Verdana" panose="020B0604030504040204" pitchFamily="34" charset="0"/>
                <a:cs typeface="Verdana" panose="020B0604030504040204" pitchFamily="34" charset="0"/>
              </a:rPr>
              <a:t>Vienkāršot privātajam sektoram paredzēto mācību saskaņošanu </a:t>
            </a:r>
            <a:r>
              <a:rPr lang="lv-LV" sz="1600" dirty="0">
                <a:latin typeface="Verdana" panose="020B0604030504040204" pitchFamily="34" charset="0"/>
                <a:ea typeface="Verdana" panose="020B0604030504040204" pitchFamily="34" charset="0"/>
                <a:cs typeface="Verdana" panose="020B0604030504040204" pitchFamily="34" charset="0"/>
              </a:rPr>
              <a:t>(ar IZM, </a:t>
            </a:r>
            <a:r>
              <a:rPr lang="lv-LV" sz="1600" dirty="0" err="1">
                <a:latin typeface="Verdana" panose="020B0604030504040204" pitchFamily="34" charset="0"/>
                <a:ea typeface="Verdana" panose="020B0604030504040204" pitchFamily="34" charset="0"/>
                <a:cs typeface="Verdana" panose="020B0604030504040204" pitchFamily="34" charset="0"/>
              </a:rPr>
              <a:t>IKVD</a:t>
            </a:r>
            <a:r>
              <a:rPr lang="lv-LV" sz="1600" dirty="0">
                <a:latin typeface="Verdana" panose="020B0604030504040204" pitchFamily="34" charset="0"/>
                <a:ea typeface="Verdana" panose="020B0604030504040204" pitchFamily="34" charset="0"/>
                <a:cs typeface="Verdana" panose="020B0604030504040204" pitchFamily="34" charset="0"/>
              </a:rPr>
              <a:t>, pašvaldībām)</a:t>
            </a:r>
            <a:endParaRPr lang="lv-LV" dirty="0">
              <a:latin typeface="Verdana" panose="020B0604030504040204" pitchFamily="34" charset="0"/>
              <a:ea typeface="Verdana" panose="020B0604030504040204" pitchFamily="34" charset="0"/>
              <a:cs typeface="Verdana" panose="020B0604030504040204" pitchFamily="34" charset="0"/>
            </a:endParaRPr>
          </a:p>
          <a:p>
            <a:pPr marL="809625" indent="-255588">
              <a:lnSpc>
                <a:spcPct val="120000"/>
              </a:lnSpc>
              <a:spcBef>
                <a:spcPts val="600"/>
              </a:spcBef>
              <a:buFont typeface="Wingdings" panose="05000000000000000000" pitchFamily="2" charset="2"/>
              <a:buChar char="ü"/>
            </a:pPr>
            <a:r>
              <a:rPr lang="lv-LV" dirty="0">
                <a:latin typeface="Verdana" panose="020B0604030504040204" pitchFamily="34" charset="0"/>
                <a:ea typeface="Verdana" panose="020B0604030504040204" pitchFamily="34" charset="0"/>
                <a:cs typeface="Verdana" panose="020B0604030504040204" pitchFamily="34" charset="0"/>
              </a:rPr>
              <a:t>Atvieglot bezdarbnieku apmācību regulējumu </a:t>
            </a:r>
            <a:r>
              <a:rPr lang="lv-LV" sz="1600" dirty="0" smtClean="0">
                <a:latin typeface="Verdana" panose="020B0604030504040204" pitchFamily="34" charset="0"/>
                <a:ea typeface="Verdana" panose="020B0604030504040204" pitchFamily="34" charset="0"/>
                <a:cs typeface="Verdana" panose="020B0604030504040204" pitchFamily="34" charset="0"/>
              </a:rPr>
              <a:t>(var </a:t>
            </a:r>
            <a:r>
              <a:rPr lang="lv-LV" sz="1600" dirty="0">
                <a:latin typeface="Verdana" panose="020B0604030504040204" pitchFamily="34" charset="0"/>
                <a:ea typeface="Verdana" panose="020B0604030504040204" pitchFamily="34" charset="0"/>
                <a:cs typeface="Verdana" panose="020B0604030504040204" pitchFamily="34" charset="0"/>
              </a:rPr>
              <a:t>pievienoties audzēkņu grupai u.c.)</a:t>
            </a:r>
          </a:p>
          <a:p>
            <a:pPr marL="809625" indent="-255588">
              <a:lnSpc>
                <a:spcPct val="120000"/>
              </a:lnSpc>
              <a:spcBef>
                <a:spcPts val="600"/>
              </a:spcBef>
              <a:buFont typeface="Wingdings" panose="05000000000000000000" pitchFamily="2" charset="2"/>
              <a:buChar char="ü"/>
            </a:pPr>
            <a:r>
              <a:rPr lang="lv-LV" dirty="0">
                <a:latin typeface="Verdana" panose="020B0604030504040204" pitchFamily="34" charset="0"/>
                <a:ea typeface="Verdana" panose="020B0604030504040204" pitchFamily="34" charset="0"/>
                <a:cs typeface="Verdana" panose="020B0604030504040204" pitchFamily="34" charset="0"/>
              </a:rPr>
              <a:t>Kuponiem paredzēt dažādas stundas izmaksas, īsos kursus </a:t>
            </a:r>
            <a:r>
              <a:rPr lang="lv-LV" sz="1600" dirty="0">
                <a:latin typeface="Verdana" panose="020B0604030504040204" pitchFamily="34" charset="0"/>
                <a:ea typeface="Verdana" panose="020B0604030504040204" pitchFamily="34" charset="0"/>
                <a:cs typeface="Verdana" panose="020B0604030504040204" pitchFamily="34" charset="0"/>
              </a:rPr>
              <a:t>(&lt;60h)</a:t>
            </a:r>
          </a:p>
          <a:p>
            <a:pPr marL="809625" indent="-255588">
              <a:lnSpc>
                <a:spcPct val="120000"/>
              </a:lnSpc>
              <a:spcBef>
                <a:spcPts val="600"/>
              </a:spcBef>
              <a:buFont typeface="Wingdings" panose="05000000000000000000" pitchFamily="2" charset="2"/>
              <a:buChar char="ü"/>
            </a:pPr>
            <a:r>
              <a:rPr lang="lv-LV" dirty="0">
                <a:latin typeface="Verdana" panose="020B0604030504040204" pitchFamily="34" charset="0"/>
                <a:ea typeface="Verdana" panose="020B0604030504040204" pitchFamily="34" charset="0"/>
                <a:cs typeface="Verdana" panose="020B0604030504040204" pitchFamily="34" charset="0"/>
              </a:rPr>
              <a:t>Atbalsts marketinga prasmēm </a:t>
            </a:r>
            <a:r>
              <a:rPr lang="lv-LV" sz="1600" dirty="0">
                <a:latin typeface="Verdana" panose="020B0604030504040204" pitchFamily="34" charset="0"/>
                <a:ea typeface="Verdana" panose="020B0604030504040204" pitchFamily="34" charset="0"/>
                <a:cs typeface="Verdana" panose="020B0604030504040204" pitchFamily="34" charset="0"/>
              </a:rPr>
              <a:t>(</a:t>
            </a:r>
            <a:r>
              <a:rPr lang="lv-LV" sz="1600" dirty="0" err="1">
                <a:latin typeface="Verdana" panose="020B0604030504040204" pitchFamily="34" charset="0"/>
                <a:ea typeface="Verdana" panose="020B0604030504040204" pitchFamily="34" charset="0"/>
                <a:cs typeface="Verdana" panose="020B0604030504040204" pitchFamily="34" charset="0"/>
              </a:rPr>
              <a:t>SAM</a:t>
            </a:r>
            <a:r>
              <a:rPr lang="lv-LV" sz="1600" dirty="0">
                <a:latin typeface="Verdana" panose="020B0604030504040204" pitchFamily="34" charset="0"/>
                <a:ea typeface="Verdana" panose="020B0604030504040204" pitchFamily="34" charset="0"/>
                <a:cs typeface="Verdana" panose="020B0604030504040204" pitchFamily="34" charset="0"/>
              </a:rPr>
              <a:t> 8.5.3) </a:t>
            </a:r>
            <a:r>
              <a:rPr lang="lv-LV" dirty="0">
                <a:latin typeface="Verdana" panose="020B0604030504040204" pitchFamily="34" charset="0"/>
                <a:ea typeface="Verdana" panose="020B0604030504040204" pitchFamily="34" charset="0"/>
                <a:cs typeface="Verdana" panose="020B0604030504040204" pitchFamily="34" charset="0"/>
              </a:rPr>
              <a:t>un darba tirgum nepieciešamo programmu izstrādei </a:t>
            </a:r>
            <a:r>
              <a:rPr lang="lv-LV" sz="1600" dirty="0">
                <a:latin typeface="Verdana" panose="020B0604030504040204" pitchFamily="34" charset="0"/>
                <a:ea typeface="Verdana" panose="020B0604030504040204" pitchFamily="34" charset="0"/>
                <a:cs typeface="Verdana" panose="020B0604030504040204" pitchFamily="34" charset="0"/>
              </a:rPr>
              <a:t>(granti </a:t>
            </a:r>
            <a:r>
              <a:rPr lang="lv-LV" sz="1600" dirty="0" err="1">
                <a:latin typeface="Verdana" panose="020B0604030504040204" pitchFamily="34" charset="0"/>
                <a:ea typeface="Verdana" panose="020B0604030504040204" pitchFamily="34" charset="0"/>
                <a:cs typeface="Verdana" panose="020B0604030504040204" pitchFamily="34" charset="0"/>
              </a:rPr>
              <a:t>SAM</a:t>
            </a:r>
            <a:r>
              <a:rPr lang="lv-LV" sz="1600" dirty="0">
                <a:latin typeface="Verdana" panose="020B0604030504040204" pitchFamily="34" charset="0"/>
                <a:ea typeface="Verdana" panose="020B0604030504040204" pitchFamily="34" charset="0"/>
                <a:cs typeface="Verdana" panose="020B0604030504040204" pitchFamily="34" charset="0"/>
              </a:rPr>
              <a:t> 8.5.2)</a:t>
            </a:r>
          </a:p>
          <a:p>
            <a:pPr marL="554037"/>
            <a:endParaRPr lang="lv-LV"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a:xfrm>
            <a:off x="8479183" y="6516756"/>
            <a:ext cx="635000" cy="304800"/>
          </a:xfrm>
        </p:spPr>
        <p:txBody>
          <a:bodyPr/>
          <a:lstStyle/>
          <a:p>
            <a:fld id="{BB52BD7A-E27C-4D8B-9BA7-C703671C96E0}" type="slidenum">
              <a:rPr lang="en-US" altLang="lv-LV"/>
              <a:pPr/>
              <a:t>24</a:t>
            </a:fld>
            <a:endParaRPr lang="en-US" altLang="lv-LV" dirty="0"/>
          </a:p>
        </p:txBody>
      </p:sp>
    </p:spTree>
    <p:extLst>
      <p:ext uri="{BB962C8B-B14F-4D97-AF65-F5344CB8AC3E}">
        <p14:creationId xmlns:p14="http://schemas.microsoft.com/office/powerpoint/2010/main" val="3887537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407" y="407376"/>
            <a:ext cx="6658708" cy="1036642"/>
          </a:xfrm>
        </p:spPr>
        <p:txBody>
          <a:bodyPr>
            <a:normAutofit fontScale="90000"/>
          </a:bodyPr>
          <a:lstStyle/>
          <a:p>
            <a:r>
              <a:rPr lang="lv-LV" dirty="0" smtClean="0">
                <a:solidFill>
                  <a:srgbClr val="228B9D"/>
                </a:solidFill>
                <a:effectLst>
                  <a:outerShdw blurRad="38100" dist="38100" dir="2700000" algn="tl">
                    <a:srgbClr val="000000">
                      <a:alpha val="43137"/>
                    </a:srgbClr>
                  </a:outerShdw>
                </a:effectLst>
                <a:latin typeface="Segoe UI" panose="020B0502040204020203" pitchFamily="34" charset="0"/>
              </a:rPr>
              <a:t>PASĀKUMU KOPUMS ILGTSPĒJĪGAS PIEAUGUŠO IZGLĪTĪBAS SISTĒMAS IEVIEŠANAI </a:t>
            </a:r>
            <a:r>
              <a:rPr lang="lv-LV" sz="2200" b="0" dirty="0" smtClean="0">
                <a:solidFill>
                  <a:srgbClr val="228B9D"/>
                </a:solidFill>
                <a:effectLst>
                  <a:outerShdw blurRad="38100" dist="38100" dir="2700000" algn="tl">
                    <a:srgbClr val="000000">
                      <a:alpha val="43137"/>
                    </a:srgbClr>
                  </a:outerShdw>
                </a:effectLst>
                <a:latin typeface="Segoe UI" panose="020B0502040204020203" pitchFamily="34" charset="0"/>
              </a:rPr>
              <a:t>(2)</a:t>
            </a:r>
            <a:r>
              <a:rPr lang="lv-LV" dirty="0" smtClean="0">
                <a:solidFill>
                  <a:srgbClr val="228B9D"/>
                </a:solidFill>
                <a:effectLst>
                  <a:outerShdw blurRad="38100" dist="38100" dir="2700000" algn="tl">
                    <a:srgbClr val="000000">
                      <a:alpha val="43137"/>
                    </a:srgbClr>
                  </a:outerShdw>
                </a:effectLst>
                <a:latin typeface="Segoe UI" panose="020B0502040204020203" pitchFamily="34" charset="0"/>
              </a:rPr>
              <a:t/>
            </a:r>
            <a:br>
              <a:rPr lang="lv-LV" dirty="0" smtClean="0">
                <a:solidFill>
                  <a:srgbClr val="228B9D"/>
                </a:solidFill>
                <a:effectLst>
                  <a:outerShdw blurRad="38100" dist="38100" dir="2700000" algn="tl">
                    <a:srgbClr val="000000">
                      <a:alpha val="43137"/>
                    </a:srgbClr>
                  </a:outerShdw>
                </a:effectLst>
                <a:latin typeface="Segoe UI" panose="020B0502040204020203" pitchFamily="34" charset="0"/>
              </a:rPr>
            </a:br>
            <a:endParaRPr lang="lv-LV" dirty="0"/>
          </a:p>
        </p:txBody>
      </p:sp>
      <p:sp>
        <p:nvSpPr>
          <p:cNvPr id="3" name="Content Placeholder 2"/>
          <p:cNvSpPr>
            <a:spLocks noGrp="1"/>
          </p:cNvSpPr>
          <p:nvPr>
            <p:ph idx="1"/>
          </p:nvPr>
        </p:nvSpPr>
        <p:spPr>
          <a:xfrm>
            <a:off x="571499" y="1635370"/>
            <a:ext cx="8255977" cy="4923692"/>
          </a:xfrm>
        </p:spPr>
        <p:txBody>
          <a:bodyPr>
            <a:noAutofit/>
          </a:bodyPr>
          <a:lstStyle/>
          <a:p>
            <a:pPr>
              <a:lnSpc>
                <a:spcPct val="100000"/>
              </a:lnSpc>
              <a:spcBef>
                <a:spcPts val="600"/>
              </a:spcBef>
            </a:pPr>
            <a:r>
              <a:rPr lang="lv-LV" sz="1600" b="1" u="sng"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PROBLĒMA</a:t>
            </a:r>
            <a:r>
              <a:rPr lang="lv-LV" sz="1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lv-LV" sz="1600" dirty="0">
                <a:latin typeface="Verdana" panose="020B0604030504040204" pitchFamily="34" charset="0"/>
                <a:ea typeface="Verdana" panose="020B0604030504040204" pitchFamily="34" charset="0"/>
                <a:cs typeface="Verdana" panose="020B0604030504040204" pitchFamily="34" charset="0"/>
              </a:rPr>
              <a:t> ekonomikā dominē “zemo izmaksu” stratēģijas, </a:t>
            </a:r>
            <a:r>
              <a:rPr lang="lv-LV" sz="1600" dirty="0" smtClean="0">
                <a:latin typeface="Verdana" panose="020B0604030504040204" pitchFamily="34" charset="0"/>
                <a:ea typeface="Verdana" panose="020B0604030504040204" pitchFamily="34" charset="0"/>
                <a:cs typeface="Verdana" panose="020B0604030504040204" pitchFamily="34" charset="0"/>
              </a:rPr>
              <a:t>uzņēmumi maz  investē </a:t>
            </a:r>
            <a:r>
              <a:rPr lang="lv-LV" sz="1600" dirty="0">
                <a:latin typeface="Verdana" panose="020B0604030504040204" pitchFamily="34" charset="0"/>
                <a:ea typeface="Verdana" panose="020B0604030504040204" pitchFamily="34" charset="0"/>
                <a:cs typeface="Verdana" panose="020B0604030504040204" pitchFamily="34" charset="0"/>
              </a:rPr>
              <a:t>darbinieku izglītībā. </a:t>
            </a:r>
            <a:r>
              <a:rPr lang="lv-LV" sz="1600" dirty="0" smtClean="0">
                <a:latin typeface="Verdana" panose="020B0604030504040204" pitchFamily="34" charset="0"/>
                <a:ea typeface="Verdana" panose="020B0604030504040204" pitchFamily="34" charset="0"/>
                <a:cs typeface="Verdana" panose="020B0604030504040204" pitchFamily="34" charset="0"/>
              </a:rPr>
              <a:t>Uzņēmumi kvalificētu </a:t>
            </a:r>
            <a:r>
              <a:rPr lang="lv-LV" sz="1600" dirty="0">
                <a:latin typeface="Verdana" panose="020B0604030504040204" pitchFamily="34" charset="0"/>
                <a:ea typeface="Verdana" panose="020B0604030504040204" pitchFamily="34" charset="0"/>
                <a:cs typeface="Verdana" panose="020B0604030504040204" pitchFamily="34" charset="0"/>
              </a:rPr>
              <a:t>darbaspēku meklē </a:t>
            </a:r>
            <a:r>
              <a:rPr lang="lv-LV" sz="1600" dirty="0" smtClean="0">
                <a:latin typeface="Verdana" panose="020B0604030504040204" pitchFamily="34" charset="0"/>
                <a:ea typeface="Verdana" panose="020B0604030504040204" pitchFamily="34" charset="0"/>
                <a:cs typeface="Verdana" panose="020B0604030504040204" pitchFamily="34" charset="0"/>
              </a:rPr>
              <a:t>tirgū, neizmanto </a:t>
            </a:r>
            <a:r>
              <a:rPr lang="lv-LV" sz="1600" dirty="0">
                <a:latin typeface="Verdana" panose="020B0604030504040204" pitchFamily="34" charset="0"/>
                <a:ea typeface="Verdana" panose="020B0604030504040204" pitchFamily="34" charset="0"/>
                <a:cs typeface="Verdana" panose="020B0604030504040204" pitchFamily="34" charset="0"/>
              </a:rPr>
              <a:t>izglītības iestāžu </a:t>
            </a:r>
            <a:r>
              <a:rPr lang="lv-LV" sz="1600" dirty="0" smtClean="0">
                <a:latin typeface="Verdana" panose="020B0604030504040204" pitchFamily="34" charset="0"/>
                <a:ea typeface="Verdana" panose="020B0604030504040204" pitchFamily="34" charset="0"/>
                <a:cs typeface="Verdana" panose="020B0604030504040204" pitchFamily="34" charset="0"/>
              </a:rPr>
              <a:t>piedāvājumu.</a:t>
            </a:r>
          </a:p>
          <a:p>
            <a:pPr>
              <a:lnSpc>
                <a:spcPct val="100000"/>
              </a:lnSpc>
              <a:spcBef>
                <a:spcPts val="600"/>
              </a:spcBef>
            </a:pPr>
            <a:r>
              <a:rPr lang="lv-LV" sz="1600" b="1" u="sng" dirty="0" smtClean="0">
                <a:solidFill>
                  <a:srgbClr val="00B050"/>
                </a:solidFill>
                <a:latin typeface="Verdana" panose="020B0604030504040204" pitchFamily="34" charset="0"/>
                <a:ea typeface="Verdana" panose="020B0604030504040204" pitchFamily="34" charset="0"/>
                <a:cs typeface="Verdana" panose="020B0604030504040204" pitchFamily="34" charset="0"/>
              </a:rPr>
              <a:t>RISINĀJUMS</a:t>
            </a:r>
            <a:r>
              <a:rPr lang="lv-LV" sz="16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lv-LV" sz="1600" b="1" dirty="0" smtClean="0">
                <a:latin typeface="Verdana" panose="020B0604030504040204" pitchFamily="34" charset="0"/>
                <a:ea typeface="Verdana" panose="020B0604030504040204" pitchFamily="34" charset="0"/>
                <a:cs typeface="Verdana" panose="020B0604030504040204" pitchFamily="34" charset="0"/>
              </a:rPr>
              <a:t>- Mehānismi privātā sektora motivācijas palielināšanai ieguldīt cilvēkkapitālā </a:t>
            </a:r>
          </a:p>
          <a:p>
            <a:r>
              <a:rPr lang="lv-LV" sz="13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Iniciētas izmaiņas normatīvajā regulējumā:</a:t>
            </a:r>
          </a:p>
          <a:p>
            <a:pPr marL="809625" indent="-255588">
              <a:lnSpc>
                <a:spcPct val="120000"/>
              </a:lnSpc>
              <a:spcBef>
                <a:spcPts val="600"/>
              </a:spcBef>
              <a:buFont typeface="Wingdings" panose="05000000000000000000" pitchFamily="2" charset="2"/>
              <a:buChar char="ü"/>
            </a:pPr>
            <a:r>
              <a:rPr lang="lv-LV" sz="1400" dirty="0">
                <a:latin typeface="Verdana" panose="020B0604030504040204" pitchFamily="34" charset="0"/>
                <a:ea typeface="Verdana" panose="020B0604030504040204" pitchFamily="34" charset="0"/>
                <a:cs typeface="Verdana" panose="020B0604030504040204" pitchFamily="34" charset="0"/>
              </a:rPr>
              <a:t>Neaplikt ar </a:t>
            </a:r>
            <a:r>
              <a:rPr lang="lv-LV" sz="1400" dirty="0" smtClean="0">
                <a:latin typeface="Verdana" panose="020B0604030504040204" pitchFamily="34" charset="0"/>
                <a:ea typeface="Verdana" panose="020B0604030504040204" pitchFamily="34" charset="0"/>
                <a:cs typeface="Verdana" panose="020B0604030504040204" pitchFamily="34" charset="0"/>
              </a:rPr>
              <a:t>darbaspēka nodokļiem apmācības</a:t>
            </a:r>
            <a:r>
              <a:rPr lang="lv-LV" sz="1400" dirty="0">
                <a:latin typeface="Verdana" panose="020B0604030504040204" pitchFamily="34" charset="0"/>
                <a:ea typeface="Verdana" panose="020B0604030504040204" pitchFamily="34" charset="0"/>
                <a:cs typeface="Verdana" panose="020B0604030504040204" pitchFamily="34" charset="0"/>
              </a:rPr>
              <a:t>, kuras paredzētas koplīgumos</a:t>
            </a:r>
          </a:p>
          <a:p>
            <a:pPr marL="809625" indent="-255588">
              <a:lnSpc>
                <a:spcPct val="120000"/>
              </a:lnSpc>
              <a:spcBef>
                <a:spcPts val="600"/>
              </a:spcBef>
              <a:buFont typeface="Wingdings" panose="05000000000000000000" pitchFamily="2" charset="2"/>
              <a:buChar char="ü"/>
            </a:pPr>
            <a:r>
              <a:rPr lang="lv-LV" sz="1400" dirty="0">
                <a:latin typeface="Verdana" panose="020B0604030504040204" pitchFamily="34" charset="0"/>
                <a:ea typeface="Verdana" panose="020B0604030504040204" pitchFamily="34" charset="0"/>
                <a:cs typeface="Verdana" panose="020B0604030504040204" pitchFamily="34" charset="0"/>
              </a:rPr>
              <a:t>Profesionālo pilnveidi paredzēt EM veidotajās nozaru attīstības politikās un nozaru </a:t>
            </a:r>
            <a:r>
              <a:rPr lang="lv-LV" sz="1400" dirty="0" err="1" smtClean="0">
                <a:latin typeface="Verdana" panose="020B0604030504040204" pitchFamily="34" charset="0"/>
                <a:ea typeface="Verdana" panose="020B0604030504040204" pitchFamily="34" charset="0"/>
                <a:cs typeface="Verdana" panose="020B0604030504040204" pitchFamily="34" charset="0"/>
              </a:rPr>
              <a:t>ģenerālvienošanās</a:t>
            </a:r>
            <a:endParaRPr lang="lv-LV" sz="1400" dirty="0" smtClean="0">
              <a:latin typeface="Verdana" panose="020B0604030504040204" pitchFamily="34" charset="0"/>
              <a:ea typeface="Verdana" panose="020B0604030504040204" pitchFamily="34" charset="0"/>
              <a:cs typeface="Verdana" panose="020B0604030504040204" pitchFamily="34" charset="0"/>
            </a:endParaRPr>
          </a:p>
          <a:p>
            <a:pPr marL="809625" indent="-255588">
              <a:lnSpc>
                <a:spcPct val="120000"/>
              </a:lnSpc>
              <a:spcBef>
                <a:spcPts val="600"/>
              </a:spcBef>
              <a:buFont typeface="Wingdings" panose="05000000000000000000" pitchFamily="2" charset="2"/>
              <a:buChar char="ü"/>
            </a:pPr>
            <a:r>
              <a:rPr lang="lv-LV" sz="1400" dirty="0" smtClean="0">
                <a:latin typeface="Verdana" panose="020B0604030504040204" pitchFamily="34" charset="0"/>
                <a:ea typeface="Verdana" panose="020B0604030504040204" pitchFamily="34" charset="0"/>
                <a:cs typeface="Verdana" panose="020B0604030504040204" pitchFamily="34" charset="0"/>
              </a:rPr>
              <a:t>Atvieglot uzņēmumiem </a:t>
            </a:r>
            <a:r>
              <a:rPr lang="lv-LV" sz="1400" dirty="0">
                <a:latin typeface="Verdana" panose="020B0604030504040204" pitchFamily="34" charset="0"/>
                <a:ea typeface="Verdana" panose="020B0604030504040204" pitchFamily="34" charset="0"/>
                <a:cs typeface="Verdana" panose="020B0604030504040204" pitchFamily="34" charset="0"/>
              </a:rPr>
              <a:t>pieeju </a:t>
            </a:r>
            <a:r>
              <a:rPr lang="lv-LV" sz="1400" dirty="0" err="1">
                <a:latin typeface="Verdana" panose="020B0604030504040204" pitchFamily="34" charset="0"/>
                <a:ea typeface="Verdana" panose="020B0604030504040204" pitchFamily="34" charset="0"/>
                <a:cs typeface="Verdana" panose="020B0604030504040204" pitchFamily="34" charset="0"/>
              </a:rPr>
              <a:t>PIKC</a:t>
            </a:r>
            <a:r>
              <a:rPr lang="lv-LV" sz="1400" dirty="0">
                <a:latin typeface="Verdana" panose="020B0604030504040204" pitchFamily="34" charset="0"/>
                <a:ea typeface="Verdana" panose="020B0604030504040204" pitchFamily="34" charset="0"/>
                <a:cs typeface="Verdana" panose="020B0604030504040204" pitchFamily="34" charset="0"/>
              </a:rPr>
              <a:t> iekārtām</a:t>
            </a:r>
          </a:p>
          <a:p>
            <a:pPr marL="809625" indent="-255588">
              <a:lnSpc>
                <a:spcPct val="120000"/>
              </a:lnSpc>
              <a:spcBef>
                <a:spcPts val="600"/>
              </a:spcBef>
              <a:buFont typeface="Wingdings" panose="05000000000000000000" pitchFamily="2" charset="2"/>
              <a:buChar char="ü"/>
            </a:pPr>
            <a:r>
              <a:rPr lang="lv-LV" sz="1400" dirty="0" smtClean="0">
                <a:latin typeface="Verdana" panose="020B0604030504040204" pitchFamily="34" charset="0"/>
                <a:ea typeface="Verdana" panose="020B0604030504040204" pitchFamily="34" charset="0"/>
                <a:cs typeface="Verdana" panose="020B0604030504040204" pitchFamily="34" charset="0"/>
              </a:rPr>
              <a:t>Darbaspēka </a:t>
            </a:r>
            <a:r>
              <a:rPr lang="lv-LV" sz="1400" dirty="0">
                <a:latin typeface="Verdana" panose="020B0604030504040204" pitchFamily="34" charset="0"/>
                <a:ea typeface="Verdana" panose="020B0604030504040204" pitchFamily="34" charset="0"/>
                <a:cs typeface="Verdana" panose="020B0604030504040204" pitchFamily="34" charset="0"/>
              </a:rPr>
              <a:t>plānošanas pilotprojekti ar nozaru </a:t>
            </a:r>
            <a:r>
              <a:rPr lang="lv-LV" sz="1400" dirty="0" smtClean="0">
                <a:latin typeface="Verdana" panose="020B0604030504040204" pitchFamily="34" charset="0"/>
                <a:ea typeface="Verdana" panose="020B0604030504040204" pitchFamily="34" charset="0"/>
                <a:cs typeface="Verdana" panose="020B0604030504040204" pitchFamily="34" charset="0"/>
              </a:rPr>
              <a:t>iesaisti: 2016.g.- būvniecība</a:t>
            </a:r>
            <a:r>
              <a:rPr lang="lv-LV" sz="1400" dirty="0">
                <a:latin typeface="Verdana" panose="020B0604030504040204" pitchFamily="34" charset="0"/>
                <a:ea typeface="Verdana" panose="020B0604030504040204" pitchFamily="34" charset="0"/>
                <a:cs typeface="Verdana" panose="020B0604030504040204" pitchFamily="34" charset="0"/>
              </a:rPr>
              <a:t>, </a:t>
            </a:r>
            <a:r>
              <a:rPr lang="lv-LV" sz="1400" dirty="0" smtClean="0">
                <a:latin typeface="Verdana" panose="020B0604030504040204" pitchFamily="34" charset="0"/>
                <a:ea typeface="Verdana" panose="020B0604030504040204" pitchFamily="34" charset="0"/>
                <a:cs typeface="Verdana" panose="020B0604030504040204" pitchFamily="34" charset="0"/>
              </a:rPr>
              <a:t>2017.g. - </a:t>
            </a:r>
            <a:r>
              <a:rPr lang="lv-LV" sz="1400" dirty="0" err="1" smtClean="0">
                <a:latin typeface="Verdana" panose="020B0604030504040204" pitchFamily="34" charset="0"/>
                <a:ea typeface="Verdana" panose="020B0604030504040204" pitchFamily="34" charset="0"/>
                <a:cs typeface="Verdana" panose="020B0604030504040204" pitchFamily="34" charset="0"/>
              </a:rPr>
              <a:t>IKT</a:t>
            </a:r>
            <a:r>
              <a:rPr lang="lv-LV" sz="1400" dirty="0">
                <a:latin typeface="Verdana" panose="020B0604030504040204" pitchFamily="34" charset="0"/>
                <a:ea typeface="Verdana" panose="020B0604030504040204" pitchFamily="34" charset="0"/>
                <a:cs typeface="Verdana" panose="020B0604030504040204" pitchFamily="34" charset="0"/>
              </a:rPr>
              <a:t>, kokrūpniecība u.c.</a:t>
            </a:r>
          </a:p>
          <a:p>
            <a:pPr marL="809625" indent="-255588">
              <a:lnSpc>
                <a:spcPct val="120000"/>
              </a:lnSpc>
              <a:spcBef>
                <a:spcPts val="600"/>
              </a:spcBef>
              <a:buFont typeface="Wingdings" panose="05000000000000000000" pitchFamily="2" charset="2"/>
              <a:buChar char="ü"/>
            </a:pPr>
            <a:r>
              <a:rPr lang="lv-LV" sz="1400" dirty="0" smtClean="0">
                <a:latin typeface="Verdana" panose="020B0604030504040204" pitchFamily="34" charset="0"/>
                <a:ea typeface="Verdana" panose="020B0604030504040204" pitchFamily="34" charset="0"/>
                <a:cs typeface="Verdana" panose="020B0604030504040204" pitchFamily="34" charset="0"/>
              </a:rPr>
              <a:t>Apkopot </a:t>
            </a:r>
            <a:r>
              <a:rPr lang="lv-LV" sz="1400" dirty="0">
                <a:latin typeface="Verdana" panose="020B0604030504040204" pitchFamily="34" charset="0"/>
                <a:ea typeface="Verdana" panose="020B0604030504040204" pitchFamily="34" charset="0"/>
                <a:cs typeface="Verdana" panose="020B0604030504040204" pitchFamily="34" charset="0"/>
              </a:rPr>
              <a:t>informāciju par pieaugušo izglītības pakalpojumiem, to sniedzējiem, kvalitāti</a:t>
            </a:r>
          </a:p>
          <a:p>
            <a:pPr marL="809625" indent="-255588">
              <a:lnSpc>
                <a:spcPct val="120000"/>
              </a:lnSpc>
              <a:spcBef>
                <a:spcPts val="600"/>
              </a:spcBef>
              <a:buFont typeface="Wingdings" panose="05000000000000000000" pitchFamily="2" charset="2"/>
              <a:buChar char="ü"/>
            </a:pPr>
            <a:r>
              <a:rPr lang="lv-LV" sz="1400" dirty="0">
                <a:latin typeface="Verdana" panose="020B0604030504040204" pitchFamily="34" charset="0"/>
                <a:ea typeface="Verdana" panose="020B0604030504040204" pitchFamily="34" charset="0"/>
                <a:cs typeface="Verdana" panose="020B0604030504040204" pitchFamily="34" charset="0"/>
              </a:rPr>
              <a:t>Mācīšanās publiskajā sektorā kā signāls sabiedrībai</a:t>
            </a:r>
          </a:p>
          <a:p>
            <a:pPr marL="809625" indent="-255588">
              <a:lnSpc>
                <a:spcPct val="120000"/>
              </a:lnSpc>
              <a:spcBef>
                <a:spcPts val="600"/>
              </a:spcBef>
              <a:buFont typeface="Wingdings" panose="05000000000000000000" pitchFamily="2" charset="2"/>
              <a:buChar char="ü"/>
            </a:pPr>
            <a:r>
              <a:rPr lang="lv-LV" sz="1400" dirty="0" smtClean="0">
                <a:latin typeface="Verdana" panose="020B0604030504040204" pitchFamily="34" charset="0"/>
                <a:ea typeface="Verdana" panose="020B0604030504040204" pitchFamily="34" charset="0"/>
                <a:cs typeface="Verdana" panose="020B0604030504040204" pitchFamily="34" charset="0"/>
              </a:rPr>
              <a:t>Prasība </a:t>
            </a:r>
            <a:r>
              <a:rPr lang="lv-LV" sz="1400" dirty="0" err="1" smtClean="0">
                <a:latin typeface="Verdana" panose="020B0604030504040204" pitchFamily="34" charset="0"/>
                <a:ea typeface="Verdana" panose="020B0604030504040204" pitchFamily="34" charset="0"/>
                <a:cs typeface="Verdana" panose="020B0604030504040204" pitchFamily="34" charset="0"/>
              </a:rPr>
              <a:t>LBAS</a:t>
            </a:r>
            <a:r>
              <a:rPr lang="lv-LV" sz="1400" dirty="0" smtClean="0">
                <a:latin typeface="Verdana" panose="020B0604030504040204" pitchFamily="34" charset="0"/>
                <a:ea typeface="Verdana" panose="020B0604030504040204" pitchFamily="34" charset="0"/>
                <a:cs typeface="Verdana" panose="020B0604030504040204" pitchFamily="34" charset="0"/>
              </a:rPr>
              <a:t>/</a:t>
            </a:r>
            <a:r>
              <a:rPr lang="lv-LV" sz="1400" dirty="0" err="1" smtClean="0">
                <a:latin typeface="Verdana" panose="020B0604030504040204" pitchFamily="34" charset="0"/>
                <a:ea typeface="Verdana" panose="020B0604030504040204" pitchFamily="34" charset="0"/>
                <a:cs typeface="Verdana" panose="020B0604030504040204" pitchFamily="34" charset="0"/>
              </a:rPr>
              <a:t>LDDK</a:t>
            </a:r>
            <a:r>
              <a:rPr lang="lv-LV" sz="1400" dirty="0" smtClean="0">
                <a:latin typeface="Verdana" panose="020B0604030504040204" pitchFamily="34" charset="0"/>
                <a:ea typeface="Verdana" panose="020B0604030504040204" pitchFamily="34" charset="0"/>
                <a:cs typeface="Verdana" panose="020B0604030504040204" pitchFamily="34" charset="0"/>
              </a:rPr>
              <a:t> </a:t>
            </a:r>
            <a:r>
              <a:rPr lang="lv-LV" sz="1400" dirty="0">
                <a:latin typeface="Verdana" panose="020B0604030504040204" pitchFamily="34" charset="0"/>
                <a:ea typeface="Verdana" panose="020B0604030504040204" pitchFamily="34" charset="0"/>
                <a:cs typeface="Verdana" panose="020B0604030504040204" pitchFamily="34" charset="0"/>
              </a:rPr>
              <a:t>iekļaut profesionālo pilnveidi nozaru koplīgumos (EM piedalīsies </a:t>
            </a:r>
            <a:r>
              <a:rPr lang="lv-LV" sz="1400" dirty="0" err="1">
                <a:latin typeface="Verdana" panose="020B0604030504040204" pitchFamily="34" charset="0"/>
                <a:ea typeface="Verdana" panose="020B0604030504040204" pitchFamily="34" charset="0"/>
                <a:cs typeface="Verdana" panose="020B0604030504040204" pitchFamily="34" charset="0"/>
              </a:rPr>
              <a:t>SAM</a:t>
            </a:r>
            <a:r>
              <a:rPr lang="lv-LV" sz="1400" dirty="0">
                <a:latin typeface="Verdana" panose="020B0604030504040204" pitchFamily="34" charset="0"/>
                <a:ea typeface="Verdana" panose="020B0604030504040204" pitchFamily="34" charset="0"/>
                <a:cs typeface="Verdana" panose="020B0604030504040204" pitchFamily="34" charset="0"/>
              </a:rPr>
              <a:t> 3.4.2.2 («sociālais dialogs») uzraudzībā)</a:t>
            </a:r>
          </a:p>
          <a:p>
            <a:pPr marL="554037"/>
            <a:endParaRPr lang="lv-LV"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a:xfrm>
            <a:off x="8489122" y="6533322"/>
            <a:ext cx="635000" cy="304800"/>
          </a:xfrm>
        </p:spPr>
        <p:txBody>
          <a:bodyPr/>
          <a:lstStyle/>
          <a:p>
            <a:fld id="{BB52BD7A-E27C-4D8B-9BA7-C703671C96E0}" type="slidenum">
              <a:rPr lang="en-US" altLang="lv-LV" smtClean="0"/>
              <a:pPr/>
              <a:t>25</a:t>
            </a:fld>
            <a:endParaRPr lang="en-US" altLang="lv-LV" dirty="0"/>
          </a:p>
        </p:txBody>
      </p:sp>
    </p:spTree>
    <p:extLst>
      <p:ext uri="{BB962C8B-B14F-4D97-AF65-F5344CB8AC3E}">
        <p14:creationId xmlns:p14="http://schemas.microsoft.com/office/powerpoint/2010/main" val="4069164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68537" y="381000"/>
            <a:ext cx="6695949" cy="1036638"/>
          </a:xfrm>
        </p:spPr>
        <p:txBody>
          <a:bodyPr>
            <a:normAutofit fontScale="90000"/>
          </a:bodyPr>
          <a:lstStyle/>
          <a:p>
            <a:pPr>
              <a:defRPr/>
            </a:pPr>
            <a:r>
              <a:rPr lang="lv-LV" altLang="lv-LV" sz="2600" dirty="0"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NODARBINĀTĪBAS PADOMES</a:t>
            </a:r>
            <a:br>
              <a:rPr lang="lv-LV" altLang="lv-LV" sz="2600" dirty="0"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lv-LV" altLang="lv-LV" sz="2600" dirty="0"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2017.GADA 1.PUSGADA DARBA PROGRAMMA</a:t>
            </a:r>
            <a:endParaRPr lang="lv-LV" altLang="lv-LV" sz="2600" dirty="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9219" name="Content Placeholder 2"/>
          <p:cNvSpPr>
            <a:spLocks noGrp="1"/>
          </p:cNvSpPr>
          <p:nvPr>
            <p:ph idx="1"/>
          </p:nvPr>
        </p:nvSpPr>
        <p:spPr>
          <a:xfrm>
            <a:off x="576262" y="1628775"/>
            <a:ext cx="8388225" cy="4895850"/>
          </a:xfrm>
        </p:spPr>
        <p:txBody>
          <a:bodyPr/>
          <a:lstStyle/>
          <a:p>
            <a:pPr marL="1085850" lvl="1" indent="-342900">
              <a:lnSpc>
                <a:spcPct val="90000"/>
              </a:lnSpc>
              <a:buClr>
                <a:srgbClr val="00859B"/>
              </a:buClr>
              <a:buFont typeface="Wingdings" panose="05000000000000000000" pitchFamily="2" charset="2"/>
              <a:buChar char="q"/>
            </a:pPr>
            <a:r>
              <a:rPr lang="lv-LV" altLang="lv-LV" sz="1700" b="1" dirty="0" smtClean="0">
                <a:latin typeface="Verdana" panose="020B0604030504040204" pitchFamily="34" charset="0"/>
                <a:ea typeface="Verdana" panose="020B0604030504040204" pitchFamily="34" charset="0"/>
                <a:cs typeface="Verdana" panose="020B0604030504040204" pitchFamily="34" charset="0"/>
              </a:rPr>
              <a:t>Uzsākto darbu turpināšana</a:t>
            </a:r>
          </a:p>
          <a:p>
            <a:pPr marL="1085850" lvl="1" indent="-342900">
              <a:lnSpc>
                <a:spcPct val="90000"/>
              </a:lnSpc>
              <a:buClr>
                <a:srgbClr val="00859B"/>
              </a:buClr>
              <a:buFont typeface="Wingdings" panose="05000000000000000000" pitchFamily="2" charset="2"/>
              <a:buChar char="q"/>
            </a:pPr>
            <a:r>
              <a:rPr lang="lv-LV" altLang="lv-LV" sz="1700" b="1" dirty="0" smtClean="0">
                <a:latin typeface="Verdana" panose="020B0604030504040204" pitchFamily="34" charset="0"/>
                <a:ea typeface="Verdana" panose="020B0604030504040204" pitchFamily="34" charset="0"/>
                <a:cs typeface="Verdana" panose="020B0604030504040204" pitchFamily="34" charset="0"/>
              </a:rPr>
              <a:t>Nepieciešamo pārmaiņu darba tirgū virzīšana</a:t>
            </a:r>
          </a:p>
          <a:p>
            <a:pPr>
              <a:lnSpc>
                <a:spcPct val="90000"/>
              </a:lnSpc>
              <a:spcAft>
                <a:spcPts val="1000"/>
              </a:spcAft>
            </a:pPr>
            <a:endParaRPr lang="lv-LV" altLang="lv-LV" sz="1200" b="1" u="sng" dirty="0" smtClean="0"/>
          </a:p>
          <a:p>
            <a:pPr>
              <a:lnSpc>
                <a:spcPct val="90000"/>
              </a:lnSpc>
              <a:spcAft>
                <a:spcPts val="1500"/>
              </a:spcAft>
            </a:pPr>
            <a:r>
              <a:rPr lang="lv-LV" altLang="lv-LV" sz="1700" b="1" u="sng" dirty="0" smtClean="0">
                <a:solidFill>
                  <a:srgbClr val="00859B"/>
                </a:solidFill>
              </a:rPr>
              <a:t>2017.gada 1.pusgadā prioritārie darba virzieni</a:t>
            </a:r>
            <a:r>
              <a:rPr lang="lv-LV" altLang="lv-LV" sz="1700" b="1" dirty="0" smtClean="0">
                <a:solidFill>
                  <a:srgbClr val="00859B"/>
                </a:solidFill>
              </a:rPr>
              <a:t>:</a:t>
            </a:r>
            <a:endParaRPr lang="lv-LV" altLang="lv-LV" sz="1700" dirty="0" smtClean="0">
              <a:solidFill>
                <a:srgbClr val="00859B"/>
              </a:solidFill>
              <a:latin typeface="Times New Roman" panose="02020603050405020304" pitchFamily="18" charset="0"/>
              <a:ea typeface="Calibri" panose="020F0502020204030204" pitchFamily="34" charset="0"/>
            </a:endParaRPr>
          </a:p>
          <a:p>
            <a:pPr marL="268288" indent="-268288" algn="just">
              <a:lnSpc>
                <a:spcPct val="90000"/>
              </a:lnSpc>
              <a:spcAft>
                <a:spcPts val="1000"/>
              </a:spcAft>
              <a:buClr>
                <a:srgbClr val="00859B"/>
              </a:buClr>
              <a:buFont typeface="Wingdings" panose="05000000000000000000" pitchFamily="2" charset="2"/>
              <a:buChar char="Ø"/>
            </a:pPr>
            <a:r>
              <a:rPr lang="lv-LV" altLang="lv-LV" sz="1700" b="1" dirty="0" smtClean="0">
                <a:solidFill>
                  <a:srgbClr val="000000"/>
                </a:solidFill>
              </a:rPr>
              <a:t>Kvalitatīva vispārējās izglītības iestāžu tīkla veidošana</a:t>
            </a:r>
          </a:p>
          <a:p>
            <a:pPr marL="268288" indent="-268288" algn="just">
              <a:lnSpc>
                <a:spcPct val="90000"/>
              </a:lnSpc>
              <a:buClr>
                <a:srgbClr val="00859B"/>
              </a:buClr>
              <a:buFont typeface="Wingdings" panose="05000000000000000000" pitchFamily="2" charset="2"/>
              <a:buChar char="Ø"/>
            </a:pPr>
            <a:r>
              <a:rPr lang="lv-LV" altLang="lv-LV" sz="1700" b="1" dirty="0" smtClean="0">
                <a:solidFill>
                  <a:srgbClr val="000000"/>
                </a:solidFill>
              </a:rPr>
              <a:t>Profesionālās izglītības prestiža paaugstināšana </a:t>
            </a:r>
          </a:p>
          <a:p>
            <a:pPr marL="1085850" lvl="1" indent="-342900" algn="just">
              <a:lnSpc>
                <a:spcPct val="90000"/>
              </a:lnSpc>
              <a:buFont typeface="Times New Roman" panose="02020603050405020304" pitchFamily="18" charset="0"/>
              <a:buChar char="−"/>
            </a:pPr>
            <a:r>
              <a:rPr lang="lv-LV" altLang="lv-LV" sz="17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virzība uz mērķa 50/50 sasniegšanu</a:t>
            </a:r>
          </a:p>
          <a:p>
            <a:pPr marL="1085850" lvl="1" indent="-342900" algn="just">
              <a:lnSpc>
                <a:spcPct val="90000"/>
              </a:lnSpc>
              <a:buFont typeface="Times New Roman" panose="02020603050405020304" pitchFamily="18" charset="0"/>
              <a:buChar char="−"/>
            </a:pPr>
            <a:r>
              <a:rPr lang="lv-LV" altLang="lv-LV" sz="17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darba vidē balstīto mācību tālāka attīstība un sadarbība ar darba devējiem, to piedāvājuma un pieprasījuma salāgošana</a:t>
            </a:r>
          </a:p>
          <a:p>
            <a:pPr marL="1085850" lvl="1" indent="-342900" algn="just">
              <a:lnSpc>
                <a:spcPct val="90000"/>
              </a:lnSpc>
              <a:spcAft>
                <a:spcPts val="1000"/>
              </a:spcAft>
              <a:buFont typeface="Times New Roman" panose="02020603050405020304" pitchFamily="18" charset="0"/>
              <a:buChar char="−"/>
            </a:pPr>
            <a:r>
              <a:rPr lang="lv-LV" altLang="lv-LV" sz="17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profesionālās izglītības mārketings</a:t>
            </a:r>
          </a:p>
          <a:p>
            <a:pPr marL="268288" indent="-268288" algn="just">
              <a:lnSpc>
                <a:spcPct val="90000"/>
              </a:lnSpc>
              <a:buClr>
                <a:srgbClr val="00859B"/>
              </a:buClr>
              <a:buFont typeface="Wingdings" panose="05000000000000000000" pitchFamily="2" charset="2"/>
              <a:buChar char="Ø"/>
            </a:pPr>
            <a:r>
              <a:rPr lang="lv-LV" altLang="lv-LV" sz="1700" b="1" dirty="0" smtClean="0">
                <a:solidFill>
                  <a:srgbClr val="000000"/>
                </a:solidFill>
              </a:rPr>
              <a:t>Pieaugušo dalības izglītībā paaugstināšana</a:t>
            </a:r>
          </a:p>
          <a:p>
            <a:pPr marL="1085850" lvl="1" indent="-342900" algn="just">
              <a:lnSpc>
                <a:spcPct val="90000"/>
              </a:lnSpc>
              <a:buFont typeface="Times New Roman" panose="02020603050405020304" pitchFamily="18" charset="0"/>
              <a:buChar char="−"/>
            </a:pPr>
            <a:r>
              <a:rPr lang="lv-LV" altLang="lv-LV" sz="17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pieaugušo izglītības iespēju paplašināšana </a:t>
            </a:r>
          </a:p>
          <a:p>
            <a:pPr marL="1085850" lvl="1" indent="-342900" algn="just">
              <a:lnSpc>
                <a:spcPct val="90000"/>
              </a:lnSpc>
              <a:buFont typeface="Times New Roman" panose="02020603050405020304" pitchFamily="18" charset="0"/>
              <a:buChar char="−"/>
            </a:pPr>
            <a:r>
              <a:rPr lang="lv-LV" altLang="lv-LV" sz="17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profesionālās izglītības iestāžu aktīvāka iesaistīšana pieaugušo izglītības īstenošanā</a:t>
            </a:r>
          </a:p>
          <a:p>
            <a:pPr marL="1085850" lvl="1" indent="-342900">
              <a:lnSpc>
                <a:spcPct val="90000"/>
              </a:lnSpc>
              <a:buFont typeface="Times New Roman" panose="02020603050405020304" pitchFamily="18" charset="0"/>
              <a:buChar char="−"/>
            </a:pPr>
            <a:endParaRPr lang="lv-LV" altLang="lv-LV" sz="17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085850" lvl="1" indent="-342900">
              <a:lnSpc>
                <a:spcPct val="90000"/>
              </a:lnSpc>
              <a:buFont typeface="Arial" panose="020B0604020202020204" pitchFamily="34" charset="0"/>
              <a:buNone/>
            </a:pPr>
            <a:endParaRPr lang="lv-LV" altLang="lv-LV" sz="1700" b="1" dirty="0" smtClean="0">
              <a:solidFill>
                <a:srgbClr val="000000"/>
              </a:solidFill>
            </a:endParaRPr>
          </a:p>
        </p:txBody>
      </p:sp>
      <p:sp>
        <p:nvSpPr>
          <p:cNvPr id="2" name="Slide Number Placeholder 1"/>
          <p:cNvSpPr>
            <a:spLocks noGrp="1"/>
          </p:cNvSpPr>
          <p:nvPr>
            <p:ph type="sldNum" sz="quarter" idx="13"/>
          </p:nvPr>
        </p:nvSpPr>
        <p:spPr>
          <a:xfrm>
            <a:off x="8694036" y="6543604"/>
            <a:ext cx="430086" cy="304800"/>
          </a:xfrm>
        </p:spPr>
        <p:txBody>
          <a:bodyPr/>
          <a:lstStyle/>
          <a:p>
            <a:pPr>
              <a:defRPr/>
            </a:pPr>
            <a:fld id="{895567A7-0F9D-442F-83E6-775795910048}" type="slidenum">
              <a:rPr lang="en-US" altLang="lv-LV" sz="1000">
                <a:latin typeface="Calibri" panose="020F0502020204030204" pitchFamily="34" charset="0"/>
              </a:rPr>
              <a:pPr>
                <a:defRPr/>
              </a:pPr>
              <a:t>26</a:t>
            </a:fld>
            <a:endParaRPr lang="en-US" altLang="lv-LV" sz="1000" dirty="0">
              <a:latin typeface="Calibri" panose="020F0502020204030204" pitchFamily="34" charset="0"/>
            </a:endParaRPr>
          </a:p>
        </p:txBody>
      </p:sp>
    </p:spTree>
    <p:extLst>
      <p:ext uri="{BB962C8B-B14F-4D97-AF65-F5344CB8AC3E}">
        <p14:creationId xmlns:p14="http://schemas.microsoft.com/office/powerpoint/2010/main" val="2227424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8788" y="1557338"/>
            <a:ext cx="8075612" cy="4895850"/>
          </a:xfrm>
        </p:spPr>
        <p:txBody>
          <a:bodyPr/>
          <a:lstStyle/>
          <a:p>
            <a:pPr marL="342900" indent="-342900" algn="just">
              <a:lnSpc>
                <a:spcPct val="90000"/>
              </a:lnSpc>
              <a:buFont typeface="Wingdings" panose="05000000000000000000" pitchFamily="2" charset="2"/>
              <a:buChar char="Ø"/>
            </a:pPr>
            <a:r>
              <a:rPr lang="lv-LV" altLang="lv-LV" sz="1600" b="1" dirty="0" smtClean="0"/>
              <a:t>Tautsaimniecībai atbilstošas augstākās izglītības attīstība</a:t>
            </a:r>
          </a:p>
          <a:p>
            <a:pPr marL="1085850" lvl="1" indent="-342900">
              <a:lnSpc>
                <a:spcPct val="90000"/>
              </a:lnSpc>
              <a:buFont typeface="Times New Roman" panose="02020603050405020304" pitchFamily="18" charset="0"/>
              <a:buChar char="−"/>
            </a:pPr>
            <a:r>
              <a:rPr lang="lv-LV" altLang="lv-LV"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augstākās izglītības piedāvājuma saskaņošana ar tautsaimniecības nozaru izaugsmes vajadzībām</a:t>
            </a:r>
          </a:p>
          <a:p>
            <a:pPr marL="1085850" lvl="1" indent="-342900" algn="just">
              <a:lnSpc>
                <a:spcPct val="90000"/>
              </a:lnSpc>
              <a:buFont typeface="Times New Roman" panose="02020603050405020304" pitchFamily="18" charset="0"/>
              <a:buChar char="−"/>
            </a:pPr>
            <a:r>
              <a:rPr lang="lv-LV" altLang="lv-LV"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studiju programmu konsolidācija</a:t>
            </a:r>
          </a:p>
          <a:p>
            <a:pPr marL="1085850" lvl="1" indent="-342900" algn="just">
              <a:lnSpc>
                <a:spcPct val="90000"/>
              </a:lnSpc>
              <a:spcAft>
                <a:spcPts val="1000"/>
              </a:spcAft>
              <a:buFont typeface="Times New Roman" panose="02020603050405020304" pitchFamily="18" charset="0"/>
              <a:buChar char="−"/>
            </a:pPr>
            <a:r>
              <a:rPr lang="lv-LV" altLang="lv-LV"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absolventu monitorings</a:t>
            </a:r>
            <a:endParaRPr lang="lv-LV" altLang="lv-LV"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lnSpc>
                <a:spcPct val="90000"/>
              </a:lnSpc>
              <a:buFont typeface="Wingdings" panose="05000000000000000000" pitchFamily="2" charset="2"/>
              <a:buChar char="Ø"/>
            </a:pPr>
            <a:r>
              <a:rPr lang="lv-LV" altLang="lv-LV" sz="1600" b="1" dirty="0" smtClean="0"/>
              <a:t>Zinātnes un pētniecības ieguldījums tautsaimniecības transformācijā </a:t>
            </a:r>
          </a:p>
          <a:p>
            <a:pPr marL="1085850" lvl="1" indent="-342900">
              <a:lnSpc>
                <a:spcPct val="90000"/>
              </a:lnSpc>
              <a:buFont typeface="Times New Roman" panose="02020603050405020304" pitchFamily="18" charset="0"/>
              <a:buChar char="−"/>
            </a:pPr>
            <a:r>
              <a:rPr lang="lv-LV" altLang="lv-LV"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prioritārie virzieni zinātnē 2018.-2021.gadam</a:t>
            </a:r>
          </a:p>
          <a:p>
            <a:pPr marL="1085850" lvl="1" indent="-342900" algn="just">
              <a:lnSpc>
                <a:spcPct val="90000"/>
              </a:lnSpc>
              <a:spcAft>
                <a:spcPts val="1000"/>
              </a:spcAft>
              <a:buFont typeface="Times New Roman" panose="02020603050405020304" pitchFamily="18" charset="0"/>
              <a:buChar char="−"/>
            </a:pPr>
            <a:r>
              <a:rPr lang="lv-LV" altLang="lv-LV"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valsts uzņēmumu iesaiste pētniecībā un inovācijās</a:t>
            </a:r>
          </a:p>
          <a:p>
            <a:pPr marL="342900" indent="-342900" algn="just">
              <a:lnSpc>
                <a:spcPct val="90000"/>
              </a:lnSpc>
              <a:buFont typeface="Wingdings" panose="05000000000000000000" pitchFamily="2" charset="2"/>
              <a:buChar char="Ø"/>
            </a:pPr>
            <a:r>
              <a:rPr lang="lv-LV" altLang="lv-LV" sz="1600" b="1" dirty="0" smtClean="0">
                <a:solidFill>
                  <a:srgbClr val="000000"/>
                </a:solidFill>
              </a:rPr>
              <a:t>Darbaspēka vajadzību noteikšana nozarēs </a:t>
            </a:r>
          </a:p>
          <a:p>
            <a:pPr marL="1085850" lvl="1" indent="-342900">
              <a:lnSpc>
                <a:spcPct val="90000"/>
              </a:lnSpc>
              <a:spcAft>
                <a:spcPts val="1000"/>
              </a:spcAft>
              <a:buFont typeface="Verdana" panose="020B0604030504040204" pitchFamily="34" charset="0"/>
              <a:buChar char="−"/>
            </a:pPr>
            <a:r>
              <a:rPr lang="lv-LV" altLang="lv-LV"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nozaru vajadzību pēc cilvēkresursiem analīze </a:t>
            </a:r>
            <a:r>
              <a:rPr lang="lv-LV" altLang="lv-LV" sz="1300" i="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lv-LV" altLang="lv-LV" sz="1300" i="1" dirty="0" err="1" smtClean="0">
                <a:solidFill>
                  <a:srgbClr val="000000"/>
                </a:solidFill>
                <a:latin typeface="Verdana" panose="020B0604030504040204" pitchFamily="34" charset="0"/>
                <a:ea typeface="Verdana" panose="020B0604030504040204" pitchFamily="34" charset="0"/>
                <a:cs typeface="Verdana" panose="020B0604030504040204" pitchFamily="34" charset="0"/>
              </a:rPr>
              <a:t>IKT</a:t>
            </a:r>
            <a:r>
              <a:rPr lang="lv-LV" altLang="lv-LV" sz="1300" i="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elektronikas, ķīmijas un farmācijas, mežsaimniecības un kokapstrādes, pārtikas, mašīnbūves un metālapstrādes nozarēs)</a:t>
            </a:r>
          </a:p>
          <a:p>
            <a:pPr marL="342900" indent="-342900" algn="just">
              <a:lnSpc>
                <a:spcPct val="90000"/>
              </a:lnSpc>
              <a:buFont typeface="Wingdings" panose="05000000000000000000" pitchFamily="2" charset="2"/>
              <a:buChar char="Ø"/>
            </a:pPr>
            <a:r>
              <a:rPr lang="lv-LV" altLang="lv-LV" sz="1600" b="1" dirty="0" smtClean="0">
                <a:solidFill>
                  <a:srgbClr val="000000"/>
                </a:solidFill>
              </a:rPr>
              <a:t>Jauniešu garantijas pasākumu īstenošana: </a:t>
            </a:r>
          </a:p>
          <a:p>
            <a:pPr marL="1085850" lvl="1" indent="-342900" algn="just">
              <a:lnSpc>
                <a:spcPct val="90000"/>
              </a:lnSpc>
              <a:spcAft>
                <a:spcPts val="1000"/>
              </a:spcAft>
              <a:buFont typeface="Verdana" panose="020B0604030504040204" pitchFamily="34" charset="0"/>
              <a:buChar char="−"/>
            </a:pPr>
            <a:r>
              <a:rPr lang="lv-LV" altLang="lv-LV" sz="16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progress un tālākie risinājumi</a:t>
            </a:r>
          </a:p>
          <a:p>
            <a:pPr marL="342900" indent="-342900" algn="just">
              <a:lnSpc>
                <a:spcPct val="90000"/>
              </a:lnSpc>
              <a:buFont typeface="Wingdings" panose="05000000000000000000" pitchFamily="2" charset="2"/>
              <a:buChar char="Ø"/>
            </a:pPr>
            <a:r>
              <a:rPr lang="lv-LV" altLang="lv-LV" sz="1600" b="1" dirty="0" smtClean="0">
                <a:solidFill>
                  <a:srgbClr val="000000"/>
                </a:solidFill>
              </a:rPr>
              <a:t>Sabiedrības un darbaspēka novecošanās ietekme uz darba tirgu un iespējamie risinājumi</a:t>
            </a:r>
          </a:p>
        </p:txBody>
      </p:sp>
      <p:sp>
        <p:nvSpPr>
          <p:cNvPr id="6" name="Title 1"/>
          <p:cNvSpPr>
            <a:spLocks noGrp="1"/>
          </p:cNvSpPr>
          <p:nvPr>
            <p:ph type="title"/>
          </p:nvPr>
        </p:nvSpPr>
        <p:spPr>
          <a:xfrm>
            <a:off x="2268537" y="381000"/>
            <a:ext cx="6695949" cy="1036638"/>
          </a:xfrm>
        </p:spPr>
        <p:txBody>
          <a:bodyPr>
            <a:normAutofit fontScale="90000"/>
          </a:bodyPr>
          <a:lstStyle/>
          <a:p>
            <a:pPr>
              <a:defRPr/>
            </a:pPr>
            <a:r>
              <a:rPr lang="lv-LV" altLang="lv-LV" sz="2600" dirty="0"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NODARBINĀTĪBAS PADOMES</a:t>
            </a:r>
            <a:br>
              <a:rPr lang="lv-LV" altLang="lv-LV" sz="2600" dirty="0"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lv-LV" altLang="lv-LV" sz="2600" dirty="0"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2017.GADA 1.PUSGADA DARBA PROGRAMMA</a:t>
            </a:r>
            <a:endParaRPr lang="lv-LV" altLang="lv-LV" sz="2600" dirty="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3"/>
          </p:nvPr>
        </p:nvSpPr>
        <p:spPr>
          <a:xfrm>
            <a:off x="8684097" y="6526695"/>
            <a:ext cx="430086" cy="304800"/>
          </a:xfrm>
        </p:spPr>
        <p:txBody>
          <a:bodyPr/>
          <a:lstStyle/>
          <a:p>
            <a:pPr>
              <a:defRPr/>
            </a:pPr>
            <a:fld id="{895567A7-0F9D-442F-83E6-775795910048}" type="slidenum">
              <a:rPr lang="en-US" altLang="lv-LV" sz="1000">
                <a:latin typeface="Calibri" panose="020F0502020204030204" pitchFamily="34" charset="0"/>
              </a:rPr>
              <a:pPr>
                <a:defRPr/>
              </a:pPr>
              <a:t>27</a:t>
            </a:fld>
            <a:endParaRPr lang="en-US" altLang="lv-LV" sz="1000" dirty="0">
              <a:latin typeface="Calibri" panose="020F0502020204030204" pitchFamily="34" charset="0"/>
            </a:endParaRPr>
          </a:p>
        </p:txBody>
      </p:sp>
    </p:spTree>
    <p:extLst>
      <p:ext uri="{BB962C8B-B14F-4D97-AF65-F5344CB8AC3E}">
        <p14:creationId xmlns:p14="http://schemas.microsoft.com/office/powerpoint/2010/main" val="4193755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1"/>
          <p:cNvSpPr>
            <a:spLocks noGrp="1"/>
          </p:cNvSpPr>
          <p:nvPr>
            <p:ph type="body" sz="quarter" idx="10"/>
          </p:nvPr>
        </p:nvSpPr>
        <p:spPr>
          <a:xfrm>
            <a:off x="685800" y="3479800"/>
            <a:ext cx="7772400" cy="1422400"/>
          </a:xfrm>
        </p:spPr>
        <p:txBody>
          <a:bodyPr/>
          <a:lstStyle/>
          <a:p>
            <a:pPr eaLnBrk="1" hangingPunct="1">
              <a:spcBef>
                <a:spcPct val="0"/>
              </a:spcBef>
              <a:spcAft>
                <a:spcPts val="600"/>
              </a:spcAft>
            </a:pPr>
            <a:r>
              <a:rPr lang="lv-LV" altLang="lv-LV" sz="4400" b="1" dirty="0" smtClean="0">
                <a:solidFill>
                  <a:srgbClr val="228B9D"/>
                </a:solidFill>
                <a:ea typeface="ＭＳ Ｐゴシック" pitchFamily="34" charset="-128"/>
              </a:rPr>
              <a:t>Paldies!</a:t>
            </a:r>
            <a:endParaRPr lang="en-US" altLang="lv-LV" sz="4400" b="1" dirty="0" smtClean="0">
              <a:solidFill>
                <a:srgbClr val="228B9D"/>
              </a:solidFill>
              <a:ea typeface="ＭＳ Ｐゴシック" pitchFamily="34" charset="-128"/>
            </a:endParaRPr>
          </a:p>
          <a:p>
            <a:pPr eaLnBrk="1" hangingPunct="1">
              <a:spcBef>
                <a:spcPct val="0"/>
              </a:spcBef>
              <a:spcAft>
                <a:spcPts val="600"/>
              </a:spcAft>
            </a:pPr>
            <a:endParaRPr lang="lv-LV" altLang="lv-LV" sz="4000" dirty="0" smtClean="0">
              <a:ea typeface="ＭＳ Ｐゴシック" pitchFamily="34" charset="-128"/>
            </a:endParaRPr>
          </a:p>
        </p:txBody>
      </p:sp>
      <p:sp>
        <p:nvSpPr>
          <p:cNvPr id="19459" name="Text Placeholder 2"/>
          <p:cNvSpPr>
            <a:spLocks noGrp="1"/>
          </p:cNvSpPr>
          <p:nvPr>
            <p:ph type="body" sz="quarter" idx="11"/>
          </p:nvPr>
        </p:nvSpPr>
        <p:spPr>
          <a:xfrm>
            <a:off x="685800" y="4902200"/>
            <a:ext cx="7772400" cy="1643063"/>
          </a:xfrm>
        </p:spPr>
        <p:txBody>
          <a:bodyPr>
            <a:normAutofit fontScale="85000" lnSpcReduction="20000"/>
          </a:bodyPr>
          <a:lstStyle/>
          <a:p>
            <a:pPr eaLnBrk="1" hangingPunct="1">
              <a:lnSpc>
                <a:spcPct val="110000"/>
              </a:lnSpc>
              <a:spcBef>
                <a:spcPct val="0"/>
              </a:spcBef>
              <a:buClr>
                <a:srgbClr val="DAEDA9"/>
              </a:buClr>
              <a:tabLst>
                <a:tab pos="984250" algn="l"/>
              </a:tabLst>
              <a:defRPr/>
            </a:pPr>
            <a:r>
              <a:rPr lang="lv-LV" altLang="lv-LV" b="1" dirty="0" smtClean="0">
                <a:cs typeface="Arial" pitchFamily="34" charset="0"/>
              </a:rPr>
              <a:t>Ekonomikas ministrija</a:t>
            </a:r>
          </a:p>
          <a:p>
            <a:pPr eaLnBrk="1" hangingPunct="1">
              <a:lnSpc>
                <a:spcPct val="110000"/>
              </a:lnSpc>
              <a:spcBef>
                <a:spcPct val="0"/>
              </a:spcBef>
              <a:buClr>
                <a:srgbClr val="DAEDA9"/>
              </a:buClr>
              <a:tabLst>
                <a:tab pos="984250" algn="l"/>
              </a:tabLst>
              <a:defRPr/>
            </a:pPr>
            <a:r>
              <a:rPr lang="lv-LV" altLang="lv-LV" dirty="0" smtClean="0">
                <a:cs typeface="Arial" pitchFamily="34" charset="0"/>
              </a:rPr>
              <a:t>Adrese: Brīvības </a:t>
            </a:r>
            <a:r>
              <a:rPr lang="lv-LV" altLang="lv-LV" dirty="0">
                <a:cs typeface="Arial" pitchFamily="34" charset="0"/>
              </a:rPr>
              <a:t>iela 55, Rīga, LV-1519</a:t>
            </a:r>
            <a:br>
              <a:rPr lang="lv-LV" altLang="lv-LV" dirty="0">
                <a:cs typeface="Arial" pitchFamily="34" charset="0"/>
              </a:rPr>
            </a:br>
            <a:r>
              <a:rPr lang="lv-LV" altLang="lv-LV" dirty="0" smtClean="0">
                <a:cs typeface="Arial" pitchFamily="34" charset="0"/>
              </a:rPr>
              <a:t>Tālrunis: +</a:t>
            </a:r>
            <a:r>
              <a:rPr lang="lv-LV" altLang="lv-LV" dirty="0">
                <a:cs typeface="Arial" pitchFamily="34" charset="0"/>
              </a:rPr>
              <a:t>371 6 7013 100</a:t>
            </a:r>
            <a:br>
              <a:rPr lang="lv-LV" altLang="lv-LV" dirty="0">
                <a:cs typeface="Arial" pitchFamily="34" charset="0"/>
              </a:rPr>
            </a:br>
            <a:r>
              <a:rPr lang="lv-LV" altLang="lv-LV" dirty="0">
                <a:cs typeface="Arial" pitchFamily="34" charset="0"/>
              </a:rPr>
              <a:t>Fakss: </a:t>
            </a:r>
            <a:r>
              <a:rPr lang="lv-LV" altLang="lv-LV" dirty="0" smtClean="0">
                <a:cs typeface="Arial" pitchFamily="34" charset="0"/>
              </a:rPr>
              <a:t>+</a:t>
            </a:r>
            <a:r>
              <a:rPr lang="lv-LV" altLang="lv-LV" dirty="0">
                <a:cs typeface="Arial" pitchFamily="34" charset="0"/>
              </a:rPr>
              <a:t>371 6 7280 882</a:t>
            </a:r>
            <a:r>
              <a:rPr lang="lv-LV" altLang="lv-LV" dirty="0">
                <a:solidFill>
                  <a:srgbClr val="005374"/>
                </a:solidFill>
                <a:cs typeface="Arial" pitchFamily="34" charset="0"/>
              </a:rPr>
              <a:t/>
            </a:r>
            <a:br>
              <a:rPr lang="lv-LV" altLang="lv-LV" dirty="0">
                <a:solidFill>
                  <a:srgbClr val="005374"/>
                </a:solidFill>
                <a:cs typeface="Arial" pitchFamily="34" charset="0"/>
              </a:rPr>
            </a:br>
            <a:r>
              <a:rPr lang="lv-LV" altLang="lv-LV" dirty="0">
                <a:cs typeface="Arial" pitchFamily="34" charset="0"/>
              </a:rPr>
              <a:t>E-pasts</a:t>
            </a:r>
            <a:r>
              <a:rPr lang="lv-LV" altLang="lv-LV">
                <a:cs typeface="Arial" pitchFamily="34" charset="0"/>
              </a:rPr>
              <a:t>:</a:t>
            </a:r>
            <a:r>
              <a:rPr lang="lv-LV" altLang="lv-LV">
                <a:solidFill>
                  <a:srgbClr val="83D7EA"/>
                </a:solidFill>
                <a:cs typeface="Arial" pitchFamily="34" charset="0"/>
              </a:rPr>
              <a:t> </a:t>
            </a:r>
            <a:r>
              <a:rPr lang="lv-LV" altLang="lv-LV" smtClean="0">
                <a:solidFill>
                  <a:srgbClr val="83D7EA"/>
                </a:solidFill>
                <a:cs typeface="Arial" pitchFamily="34" charset="0"/>
                <a:hlinkClick r:id="rId3"/>
              </a:rPr>
              <a:t>pasts@em.gov.lv</a:t>
            </a:r>
            <a:endParaRPr lang="lv-LV" altLang="lv-LV" dirty="0">
              <a:solidFill>
                <a:srgbClr val="83D7EA"/>
              </a:solidFill>
              <a:cs typeface="Arial" pitchFamily="34" charset="0"/>
            </a:endParaRPr>
          </a:p>
          <a:p>
            <a:pPr eaLnBrk="1" hangingPunct="1">
              <a:lnSpc>
                <a:spcPct val="110000"/>
              </a:lnSpc>
              <a:spcBef>
                <a:spcPct val="0"/>
              </a:spcBef>
              <a:buClr>
                <a:srgbClr val="DAEDA9"/>
              </a:buClr>
              <a:tabLst>
                <a:tab pos="984250" algn="l"/>
              </a:tabLst>
              <a:defRPr/>
            </a:pPr>
            <a:r>
              <a:rPr lang="lv-LV" altLang="lv-LV" dirty="0" err="1" smtClean="0">
                <a:cs typeface="Arial" pitchFamily="34" charset="0"/>
              </a:rPr>
              <a:t>Mājaslapa</a:t>
            </a:r>
            <a:r>
              <a:rPr lang="lv-LV" altLang="lv-LV">
                <a:cs typeface="Arial" pitchFamily="34" charset="0"/>
              </a:rPr>
              <a:t>:</a:t>
            </a:r>
            <a:r>
              <a:rPr lang="lv-LV" altLang="lv-LV">
                <a:solidFill>
                  <a:srgbClr val="005374"/>
                </a:solidFill>
                <a:cs typeface="Arial" pitchFamily="34" charset="0"/>
              </a:rPr>
              <a:t> </a:t>
            </a:r>
            <a:r>
              <a:rPr lang="lv-LV" altLang="lv-LV" smtClean="0">
                <a:solidFill>
                  <a:srgbClr val="005374"/>
                </a:solidFill>
                <a:cs typeface="Arial" pitchFamily="34" charset="0"/>
                <a:hlinkClick r:id="rId4"/>
              </a:rPr>
              <a:t>www.em.gov.lv</a:t>
            </a:r>
            <a:endParaRPr lang="lv-LV" altLang="lv-LV" dirty="0">
              <a:solidFill>
                <a:srgbClr val="005374"/>
              </a:solidFill>
              <a:cs typeface="Arial" pitchFamily="34" charset="0"/>
            </a:endParaRPr>
          </a:p>
          <a:p>
            <a:pPr eaLnBrk="1" hangingPunct="1">
              <a:lnSpc>
                <a:spcPct val="110000"/>
              </a:lnSpc>
              <a:spcBef>
                <a:spcPct val="0"/>
              </a:spcBef>
              <a:buClr>
                <a:srgbClr val="DAEDA9"/>
              </a:buClr>
              <a:tabLst>
                <a:tab pos="984250" algn="l"/>
              </a:tabLst>
              <a:defRPr/>
            </a:pPr>
            <a:r>
              <a:rPr lang="lv-LV" altLang="lv-LV" dirty="0" err="1">
                <a:cs typeface="Arial" pitchFamily="34" charset="0"/>
              </a:rPr>
              <a:t>Twitter</a:t>
            </a:r>
            <a:r>
              <a:rPr lang="lv-LV" altLang="lv-LV" dirty="0">
                <a:cs typeface="Arial" pitchFamily="34" charset="0"/>
              </a:rPr>
              <a:t>: </a:t>
            </a:r>
            <a:r>
              <a:rPr lang="lv-LV" altLang="lv-LV" dirty="0" smtClean="0">
                <a:cs typeface="Arial" pitchFamily="34" charset="0"/>
              </a:rPr>
              <a:t>@</a:t>
            </a:r>
            <a:r>
              <a:rPr lang="lv-LV" altLang="lv-LV" dirty="0" err="1">
                <a:cs typeface="Arial" pitchFamily="34" charset="0"/>
              </a:rPr>
              <a:t>EM_gov_lv</a:t>
            </a:r>
            <a:r>
              <a:rPr lang="lv-LV" altLang="lv-LV" dirty="0">
                <a:cs typeface="Arial" pitchFamily="34" charset="0"/>
              </a:rPr>
              <a:t>, @</a:t>
            </a:r>
            <a:r>
              <a:rPr lang="lv-LV" altLang="lv-LV" dirty="0" err="1">
                <a:cs typeface="Arial" pitchFamily="34" charset="0"/>
              </a:rPr>
              <a:t>siltinam</a:t>
            </a:r>
            <a:endParaRPr lang="lv-LV" altLang="lv-LV" dirty="0">
              <a:cs typeface="Arial" pitchFamily="34" charset="0"/>
            </a:endParaRPr>
          </a:p>
          <a:p>
            <a:pPr eaLnBrk="1" hangingPunct="1">
              <a:lnSpc>
                <a:spcPct val="110000"/>
              </a:lnSpc>
              <a:spcBef>
                <a:spcPct val="0"/>
              </a:spcBef>
              <a:buClr>
                <a:srgbClr val="DAEDA9"/>
              </a:buClr>
              <a:tabLst>
                <a:tab pos="984250" algn="l"/>
              </a:tabLst>
              <a:defRPr/>
            </a:pPr>
            <a:r>
              <a:rPr lang="lv-LV" altLang="lv-LV" dirty="0" err="1">
                <a:cs typeface="Arial" pitchFamily="34" charset="0"/>
              </a:rPr>
              <a:t>Youtube</a:t>
            </a:r>
            <a:r>
              <a:rPr lang="lv-LV" altLang="lv-LV" dirty="0">
                <a:cs typeface="Arial" pitchFamily="34" charset="0"/>
              </a:rPr>
              <a:t>: </a:t>
            </a:r>
            <a:r>
              <a:rPr lang="lv-LV" altLang="lv-LV" u="sng" dirty="0" smtClean="0">
                <a:solidFill>
                  <a:srgbClr val="005374"/>
                </a:solidFill>
                <a:cs typeface="Arial" pitchFamily="34" charset="0"/>
                <a:hlinkClick r:id="rId5"/>
              </a:rPr>
              <a:t>http</a:t>
            </a:r>
            <a:r>
              <a:rPr lang="lv-LV" altLang="lv-LV" u="sng">
                <a:solidFill>
                  <a:srgbClr val="005374"/>
                </a:solidFill>
                <a:cs typeface="Arial" pitchFamily="34" charset="0"/>
                <a:hlinkClick r:id="rId5"/>
              </a:rPr>
              <a:t>://</a:t>
            </a:r>
            <a:r>
              <a:rPr lang="lv-LV" altLang="lv-LV" u="sng" smtClean="0">
                <a:solidFill>
                  <a:srgbClr val="005374"/>
                </a:solidFill>
                <a:cs typeface="Arial" pitchFamily="34" charset="0"/>
                <a:hlinkClick r:id="rId5"/>
              </a:rPr>
              <a:t>www.youtube.com/ekonomikasministrija</a:t>
            </a:r>
            <a:endParaRPr lang="lv-LV" altLang="lv-LV" u="sng" dirty="0" smtClean="0">
              <a:solidFill>
                <a:srgbClr val="005374"/>
              </a:solidFill>
              <a:cs typeface="Arial" pitchFamily="34" charset="0"/>
            </a:endParaRPr>
          </a:p>
          <a:p>
            <a:pPr eaLnBrk="1" hangingPunct="1">
              <a:lnSpc>
                <a:spcPct val="110000"/>
              </a:lnSpc>
              <a:spcBef>
                <a:spcPct val="0"/>
              </a:spcBef>
              <a:buClr>
                <a:srgbClr val="DAEDA9"/>
              </a:buClr>
              <a:tabLst>
                <a:tab pos="984250" algn="l"/>
              </a:tabLst>
              <a:defRPr/>
            </a:pPr>
            <a:r>
              <a:rPr lang="lv-LV" altLang="lv-LV" dirty="0" err="1" smtClean="0">
                <a:cs typeface="Arial" pitchFamily="34" charset="0"/>
              </a:rPr>
              <a:t>Facebook</a:t>
            </a:r>
            <a:r>
              <a:rPr lang="lv-LV" altLang="lv-LV" dirty="0" smtClean="0">
                <a:cs typeface="Arial" pitchFamily="34" charset="0"/>
              </a:rPr>
              <a:t>:</a:t>
            </a:r>
            <a:r>
              <a:rPr lang="en-AU" dirty="0" smtClean="0"/>
              <a:t> </a:t>
            </a:r>
            <a:r>
              <a:rPr lang="en-AU" dirty="0">
                <a:hlinkClick r:id="rId6"/>
              </a:rPr>
              <a:t>http</a:t>
            </a:r>
            <a:r>
              <a:rPr lang="en-AU" dirty="0" smtClean="0">
                <a:hlinkClick r:id="rId6"/>
              </a:rPr>
              <a:t>:/</a:t>
            </a:r>
            <a:r>
              <a:rPr lang="lv-LV" smtClean="0">
                <a:hlinkClick r:id="rId6"/>
              </a:rPr>
              <a:t>/</a:t>
            </a:r>
            <a:r>
              <a:rPr lang="en-AU" u="sng" smtClean="0">
                <a:hlinkClick r:id="rId6"/>
              </a:rPr>
              <a:t>www.facebook.com/atbalstsuznemejiem</a:t>
            </a:r>
            <a:r>
              <a:rPr lang="lv-LV" u="sng" smtClean="0"/>
              <a:t> </a:t>
            </a:r>
            <a:endParaRPr lang="lv-LV" dirty="0"/>
          </a:p>
          <a:p>
            <a:pPr eaLnBrk="1" hangingPunct="1">
              <a:lnSpc>
                <a:spcPct val="90000"/>
              </a:lnSpc>
              <a:spcBef>
                <a:spcPct val="0"/>
              </a:spcBef>
              <a:buClr>
                <a:srgbClr val="DAEDA9"/>
              </a:buClr>
              <a:tabLst>
                <a:tab pos="984250" algn="l"/>
              </a:tabLst>
              <a:defRPr/>
            </a:pPr>
            <a:endParaRPr lang="lv-LV" altLang="lv-LV" dirty="0">
              <a:solidFill>
                <a:srgbClr val="005374"/>
              </a:solidFill>
              <a:cs typeface="Arial" pitchFamily="34" charset="0"/>
            </a:endParaRPr>
          </a:p>
          <a:p>
            <a:pPr>
              <a:defRPr/>
            </a:pPr>
            <a:endParaRPr lang="lv-LV" altLang="lv-LV" dirty="0" smtClean="0"/>
          </a:p>
        </p:txBody>
      </p:sp>
    </p:spTree>
    <p:extLst>
      <p:ext uri="{BB962C8B-B14F-4D97-AF65-F5344CB8AC3E}">
        <p14:creationId xmlns:p14="http://schemas.microsoft.com/office/powerpoint/2010/main" val="2315490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0118" y="1458419"/>
            <a:ext cx="4572000" cy="491994"/>
          </a:xfrm>
          <a:prstGeom prst="rect">
            <a:avLst/>
          </a:prstGeom>
        </p:spPr>
        <p:txBody>
          <a:bodyPr>
            <a:spAutoFit/>
          </a:bodyPr>
          <a:lstStyle/>
          <a:p>
            <a:pPr algn="ctr">
              <a:defRPr sz="1862" b="0" i="0" u="none" strike="noStrike" kern="1200" spc="0" baseline="0">
                <a:solidFill>
                  <a:prstClr val="black">
                    <a:lumMod val="65000"/>
                    <a:lumOff val="35000"/>
                  </a:prstClr>
                </a:solidFill>
                <a:latin typeface="+mn-lt"/>
                <a:ea typeface="+mn-ea"/>
                <a:cs typeface="+mn-cs"/>
              </a:defRPr>
            </a:pPr>
            <a:r>
              <a:rPr lang="lv-LV" sz="1397" b="1"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Preču un pakalpojumu eksports</a:t>
            </a:r>
            <a:endParaRPr lang="lv-LV" sz="1397"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a:p>
            <a:pPr algn="ctr">
              <a:defRPr sz="1862" b="0" i="0" u="none" strike="noStrike" kern="1200" spc="0" baseline="0">
                <a:solidFill>
                  <a:prstClr val="black">
                    <a:lumMod val="65000"/>
                    <a:lumOff val="35000"/>
                  </a:prstClr>
                </a:solidFill>
                <a:latin typeface="+mn-lt"/>
                <a:ea typeface="+mn-ea"/>
                <a:cs typeface="+mn-cs"/>
              </a:defRPr>
            </a:pPr>
            <a:r>
              <a:rPr lang="lv-LV" sz="11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(procentos no IKP, vidēji 2013.-2015.gadā)</a:t>
            </a:r>
            <a:endParaRPr lang="lv-LV" sz="11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Content Placeholder 7"/>
          <p:cNvGraphicFramePr>
            <a:graphicFrameLocks/>
          </p:cNvGraphicFramePr>
          <p:nvPr>
            <p:extLst/>
          </p:nvPr>
        </p:nvGraphicFramePr>
        <p:xfrm>
          <a:off x="399011" y="1922508"/>
          <a:ext cx="4247804" cy="4212286"/>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p:cNvSpPr/>
          <p:nvPr/>
        </p:nvSpPr>
        <p:spPr>
          <a:xfrm>
            <a:off x="4581939" y="3816128"/>
            <a:ext cx="4572000" cy="461665"/>
          </a:xfrm>
          <a:prstGeom prst="rect">
            <a:avLst/>
          </a:prstGeom>
        </p:spPr>
        <p:txBody>
          <a:bodyPr>
            <a:spAutoFit/>
          </a:bodyPr>
          <a:lstStyle/>
          <a:p>
            <a:pPr algn="ctr">
              <a:defRPr sz="1862" b="0" i="0" u="none" strike="noStrike" kern="1200" spc="0" baseline="0">
                <a:solidFill>
                  <a:prstClr val="black">
                    <a:lumMod val="65000"/>
                    <a:lumOff val="35000"/>
                  </a:prstClr>
                </a:solidFill>
                <a:latin typeface="+mn-lt"/>
                <a:ea typeface="+mn-ea"/>
                <a:cs typeface="+mn-cs"/>
              </a:defRPr>
            </a:pPr>
            <a:r>
              <a:rPr lang="lv-LV" sz="1300" b="1"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Augsto tehnoloģiju produktu eksports</a:t>
            </a:r>
            <a:endParaRPr lang="lv-LV" sz="13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a:p>
            <a:pPr algn="ctr">
              <a:defRPr sz="1862" b="0" i="0" u="none" strike="noStrike" kern="1200" spc="0" baseline="0">
                <a:solidFill>
                  <a:prstClr val="black">
                    <a:lumMod val="65000"/>
                    <a:lumOff val="35000"/>
                  </a:prstClr>
                </a:solidFill>
                <a:latin typeface="+mn-lt"/>
                <a:ea typeface="+mn-ea"/>
                <a:cs typeface="+mn-cs"/>
              </a:defRPr>
            </a:pPr>
            <a:r>
              <a:rPr lang="lv-LV" sz="11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(procentos no IKP, vidēji 2013.-2015.gadā)</a:t>
            </a:r>
            <a:endParaRPr lang="lv-LV" sz="11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5" name="Content Placeholder 7"/>
          <p:cNvGraphicFramePr>
            <a:graphicFrameLocks/>
          </p:cNvGraphicFramePr>
          <p:nvPr>
            <p:extLst/>
          </p:nvPr>
        </p:nvGraphicFramePr>
        <p:xfrm>
          <a:off x="5150400" y="4291804"/>
          <a:ext cx="3384000" cy="1567307"/>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563685" y="1448663"/>
            <a:ext cx="4572000" cy="461665"/>
          </a:xfrm>
          <a:prstGeom prst="rect">
            <a:avLst/>
          </a:prstGeom>
        </p:spPr>
        <p:txBody>
          <a:bodyPr>
            <a:spAutoFit/>
          </a:bodyPr>
          <a:lstStyle/>
          <a:p>
            <a:pPr algn="ctr">
              <a:defRPr sz="1862" b="0" i="0" u="none" strike="noStrike" kern="1200" spc="0" baseline="0">
                <a:solidFill>
                  <a:prstClr val="black">
                    <a:lumMod val="65000"/>
                    <a:lumOff val="35000"/>
                  </a:prstClr>
                </a:solidFill>
                <a:latin typeface="+mn-lt"/>
                <a:ea typeface="+mn-ea"/>
                <a:cs typeface="+mn-cs"/>
              </a:defRPr>
            </a:pPr>
            <a:r>
              <a:rPr lang="lv-LV" sz="1300" b="1"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IKT pakalpojumu eksports</a:t>
            </a:r>
            <a:endParaRPr lang="lv-LV" sz="13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a:p>
            <a:pPr algn="ctr">
              <a:defRPr sz="1862" b="0" i="0" u="none" strike="noStrike" kern="1200" spc="0" baseline="0">
                <a:solidFill>
                  <a:prstClr val="black">
                    <a:lumMod val="65000"/>
                    <a:lumOff val="35000"/>
                  </a:prstClr>
                </a:solidFill>
                <a:latin typeface="+mn-lt"/>
                <a:ea typeface="+mn-ea"/>
                <a:cs typeface="+mn-cs"/>
              </a:defRPr>
            </a:pPr>
            <a:r>
              <a:rPr lang="lv-LV" sz="11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(procentos no IKP, vidēji 2013.-2015.gadā)</a:t>
            </a:r>
            <a:endParaRPr lang="lv-LV" sz="11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2" name="Content Placeholder 7"/>
          <p:cNvGraphicFramePr>
            <a:graphicFrameLocks/>
          </p:cNvGraphicFramePr>
          <p:nvPr>
            <p:extLst/>
          </p:nvPr>
        </p:nvGraphicFramePr>
        <p:xfrm>
          <a:off x="5140481" y="2052600"/>
          <a:ext cx="3384000" cy="1567307"/>
        </p:xfrm>
        <a:graphic>
          <a:graphicData uri="http://schemas.openxmlformats.org/drawingml/2006/chart">
            <c:chart xmlns:c="http://schemas.openxmlformats.org/drawingml/2006/chart" xmlns:r="http://schemas.openxmlformats.org/officeDocument/2006/relationships" r:id="rId4"/>
          </a:graphicData>
        </a:graphic>
      </p:graphicFrame>
      <p:sp>
        <p:nvSpPr>
          <p:cNvPr id="20" name="Down Arrow 19"/>
          <p:cNvSpPr/>
          <p:nvPr/>
        </p:nvSpPr>
        <p:spPr>
          <a:xfrm rot="16200000">
            <a:off x="4609595" y="2773992"/>
            <a:ext cx="440574" cy="340822"/>
          </a:xfrm>
          <a:prstGeom prst="downArrow">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1" name="Down Arrow 20"/>
          <p:cNvSpPr/>
          <p:nvPr/>
        </p:nvSpPr>
        <p:spPr>
          <a:xfrm rot="16200000">
            <a:off x="4617978" y="4341680"/>
            <a:ext cx="440574" cy="340822"/>
          </a:xfrm>
          <a:prstGeom prst="downArrow">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6" name="Title 1"/>
          <p:cNvSpPr txBox="1">
            <a:spLocks/>
          </p:cNvSpPr>
          <p:nvPr/>
        </p:nvSpPr>
        <p:spPr bwMode="auto">
          <a:xfrm>
            <a:off x="2001388" y="401897"/>
            <a:ext cx="6749143"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1" fontAlgn="base" hangingPunct="1">
              <a:spcBef>
                <a:spcPct val="0"/>
              </a:spcBef>
              <a:spcAft>
                <a:spcPct val="0"/>
              </a:spcAft>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cap="all" dirty="0" smtClean="0">
                <a:solidFill>
                  <a:srgbClr val="228B9D"/>
                </a:solidFill>
                <a:effectLst>
                  <a:outerShdw blurRad="38100" dist="38100" dir="2700000" algn="tl">
                    <a:srgbClr val="000000">
                      <a:alpha val="43137"/>
                    </a:srgbClr>
                  </a:outerShdw>
                </a:effectLst>
                <a:latin typeface="Segoe UI" panose="020B0502040204020203" pitchFamily="34" charset="0"/>
              </a:rPr>
              <a:t>Latvija </a:t>
            </a:r>
            <a:r>
              <a:rPr lang="lv-LV" sz="2200" cap="all" dirty="0" smtClean="0">
                <a:solidFill>
                  <a:srgbClr val="228B9D"/>
                </a:solidFill>
                <a:effectLst>
                  <a:outerShdw blurRad="38100" dist="38100" dir="2700000" algn="tl">
                    <a:srgbClr val="000000">
                      <a:alpha val="43137"/>
                    </a:srgbClr>
                  </a:outerShdw>
                </a:effectLst>
                <a:latin typeface="Segoe UI" panose="020B0502040204020203" pitchFamily="34" charset="0"/>
              </a:rPr>
              <a:t>atpaliek GAN eksporta </a:t>
            </a:r>
            <a:r>
              <a:rPr lang="lv-LV" sz="2200" cap="all" dirty="0" smtClean="0">
                <a:solidFill>
                  <a:srgbClr val="228B9D"/>
                </a:solidFill>
                <a:effectLst>
                  <a:outerShdw blurRad="38100" dist="38100" dir="2700000" algn="tl">
                    <a:srgbClr val="000000">
                      <a:alpha val="43137"/>
                    </a:srgbClr>
                  </a:outerShdw>
                </a:effectLst>
                <a:latin typeface="Segoe UI" panose="020B0502040204020203" pitchFamily="34" charset="0"/>
              </a:rPr>
              <a:t>apjomā, </a:t>
            </a:r>
            <a:r>
              <a:rPr lang="lv-LV" sz="2200" cap="all" dirty="0" smtClean="0">
                <a:solidFill>
                  <a:srgbClr val="228B9D"/>
                </a:solidFill>
                <a:effectLst>
                  <a:outerShdw blurRad="38100" dist="38100" dir="2700000" algn="tl">
                    <a:srgbClr val="000000">
                      <a:alpha val="43137"/>
                    </a:srgbClr>
                  </a:outerShdw>
                </a:effectLst>
                <a:latin typeface="Segoe UI" panose="020B0502040204020203" pitchFamily="34" charset="0"/>
              </a:rPr>
              <a:t>GAN tā </a:t>
            </a:r>
            <a:r>
              <a:rPr lang="lv-LV" sz="2200" cap="all" dirty="0" smtClean="0">
                <a:solidFill>
                  <a:srgbClr val="228B9D"/>
                </a:solidFill>
                <a:effectLst>
                  <a:outerShdw blurRad="38100" dist="38100" dir="2700000" algn="tl">
                    <a:srgbClr val="000000">
                      <a:alpha val="43137"/>
                    </a:srgbClr>
                  </a:outerShdw>
                </a:effectLst>
                <a:latin typeface="Segoe UI" panose="020B0502040204020203" pitchFamily="34" charset="0"/>
              </a:rPr>
              <a:t>pievienotajā vērtībā</a:t>
            </a:r>
            <a:endParaRPr lang="en-GB" sz="2200" cap="all" dirty="0">
              <a:solidFill>
                <a:srgbClr val="228B9D"/>
              </a:solidFill>
              <a:effectLst>
                <a:outerShdw blurRad="38100" dist="38100" dir="2700000" algn="tl">
                  <a:srgbClr val="000000">
                    <a:alpha val="43137"/>
                  </a:srgbClr>
                </a:outerShdw>
              </a:effectLst>
              <a:latin typeface="Segoe UI" panose="020B0502040204020203" pitchFamily="34" charset="0"/>
            </a:endParaRPr>
          </a:p>
        </p:txBody>
      </p:sp>
      <p:sp>
        <p:nvSpPr>
          <p:cNvPr id="22" name="Slide Number Placeholder 1"/>
          <p:cNvSpPr>
            <a:spLocks noGrp="1"/>
          </p:cNvSpPr>
          <p:nvPr>
            <p:ph type="sldNum" sz="quarter" idx="10"/>
          </p:nvPr>
        </p:nvSpPr>
        <p:spPr>
          <a:xfrm>
            <a:off x="8432216" y="6477000"/>
            <a:ext cx="635000" cy="304800"/>
          </a:xfrm>
        </p:spPr>
        <p:txBody>
          <a:bodyPr>
            <a:normAutofit/>
          </a:bodyPr>
          <a:lstStyle/>
          <a:p>
            <a:pPr algn="r" eaLnBrk="1" hangingPunct="1">
              <a:spcBef>
                <a:spcPct val="0"/>
              </a:spcBef>
            </a:pPr>
            <a:r>
              <a:rPr lang="lv-LV" altLang="lv-LV" sz="1000" dirty="0" smtClean="0">
                <a:solidFill>
                  <a:srgbClr val="898989"/>
                </a:solidFill>
                <a:latin typeface="Calibri" panose="020F0502020204030204" pitchFamily="34" charset="0"/>
                <a:ea typeface="+mn-ea"/>
                <a:cs typeface="Arial" panose="020B0604020202020204" pitchFamily="34" charset="0"/>
              </a:rPr>
              <a:t>3</a:t>
            </a:r>
            <a:endParaRPr lang="en-US" altLang="lv-LV" sz="1000" dirty="0">
              <a:solidFill>
                <a:srgbClr val="898989"/>
              </a:solidFill>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84902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7354" y="1300058"/>
            <a:ext cx="4572000" cy="461665"/>
          </a:xfrm>
          <a:prstGeom prst="rect">
            <a:avLst/>
          </a:prstGeom>
        </p:spPr>
        <p:txBody>
          <a:bodyPr>
            <a:spAutoFit/>
          </a:bodyPr>
          <a:lstStyle/>
          <a:p>
            <a:pPr algn="ctr">
              <a:defRPr sz="1862" b="0" i="0" u="none" strike="noStrike" kern="1200" spc="0" baseline="0">
                <a:solidFill>
                  <a:prstClr val="black">
                    <a:lumMod val="65000"/>
                    <a:lumOff val="35000"/>
                  </a:prstClr>
                </a:solidFill>
                <a:latin typeface="+mn-lt"/>
                <a:ea typeface="+mn-ea"/>
                <a:cs typeface="+mn-cs"/>
              </a:defRPr>
            </a:pPr>
            <a:r>
              <a:rPr lang="lv-LV" sz="1200" b="1"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Investīciju līmenis</a:t>
            </a:r>
          </a:p>
          <a:p>
            <a:pPr algn="ctr">
              <a:defRPr sz="1862" b="0" i="0" u="none" strike="noStrike" kern="1200" spc="0" baseline="0">
                <a:solidFill>
                  <a:prstClr val="black">
                    <a:lumMod val="65000"/>
                    <a:lumOff val="35000"/>
                  </a:prstClr>
                </a:solidFill>
                <a:latin typeface="+mn-lt"/>
                <a:ea typeface="+mn-ea"/>
                <a:cs typeface="+mn-cs"/>
              </a:defRPr>
            </a:pPr>
            <a:r>
              <a:rPr lang="lv-LV" sz="11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(procentos </a:t>
            </a:r>
            <a:r>
              <a:rPr lang="lv-LV" sz="11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no IKP, vidēji 2013.-2015.gadā)</a:t>
            </a:r>
          </a:p>
        </p:txBody>
      </p:sp>
      <p:sp>
        <p:nvSpPr>
          <p:cNvPr id="14" name="Title 1"/>
          <p:cNvSpPr>
            <a:spLocks noGrp="1"/>
          </p:cNvSpPr>
          <p:nvPr>
            <p:ph type="title"/>
          </p:nvPr>
        </p:nvSpPr>
        <p:spPr>
          <a:xfrm>
            <a:off x="2090057" y="180710"/>
            <a:ext cx="6749143" cy="1036642"/>
          </a:xfrm>
        </p:spPr>
        <p:txBody>
          <a:bodyPr>
            <a:normAutofit/>
          </a:bodyPr>
          <a:lstStyle/>
          <a:p>
            <a:r>
              <a:rPr lang="lv-LV" sz="2200" cap="all" dirty="0" smtClean="0">
                <a:solidFill>
                  <a:srgbClr val="228B9D"/>
                </a:solidFill>
                <a:effectLst>
                  <a:outerShdw blurRad="38100" dist="38100" dir="2700000" algn="tl">
                    <a:srgbClr val="000000">
                      <a:alpha val="43137"/>
                    </a:srgbClr>
                  </a:outerShdw>
                </a:effectLst>
                <a:latin typeface="Segoe UI" panose="020B0502040204020203" pitchFamily="34" charset="0"/>
              </a:rPr>
              <a:t>PRODUKTIVITĀTI  IETEKMĒ </a:t>
            </a:r>
            <a:r>
              <a:rPr lang="lv-LV" sz="2200" cap="all" dirty="0" smtClean="0">
                <a:solidFill>
                  <a:srgbClr val="228B9D"/>
                </a:solidFill>
                <a:effectLst>
                  <a:outerShdw blurRad="38100" dist="38100" dir="2700000" algn="tl">
                    <a:srgbClr val="000000">
                      <a:alpha val="43137"/>
                    </a:srgbClr>
                  </a:outerShdw>
                </a:effectLst>
                <a:latin typeface="Segoe UI" panose="020B0502040204020203" pitchFamily="34" charset="0"/>
              </a:rPr>
              <a:t>NE TIKAI  </a:t>
            </a:r>
            <a:r>
              <a:rPr lang="lv-LV" sz="2200" cap="all" dirty="0" smtClean="0">
                <a:solidFill>
                  <a:srgbClr val="228B9D"/>
                </a:solidFill>
                <a:effectLst>
                  <a:outerShdw blurRad="38100" dist="38100" dir="2700000" algn="tl">
                    <a:srgbClr val="000000">
                      <a:alpha val="43137"/>
                    </a:srgbClr>
                  </a:outerShdw>
                </a:effectLst>
                <a:latin typeface="Segoe UI" panose="020B0502040204020203" pitchFamily="34" charset="0"/>
              </a:rPr>
              <a:t>INVESTĪCIJU APJOMS</a:t>
            </a:r>
            <a:r>
              <a:rPr lang="lv-LV" sz="2200" cap="all" dirty="0" smtClean="0">
                <a:solidFill>
                  <a:srgbClr val="228B9D"/>
                </a:solidFill>
                <a:effectLst>
                  <a:outerShdw blurRad="38100" dist="38100" dir="2700000" algn="tl">
                    <a:srgbClr val="000000">
                      <a:alpha val="43137"/>
                    </a:srgbClr>
                  </a:outerShdw>
                </a:effectLst>
                <a:latin typeface="Segoe UI" panose="020B0502040204020203" pitchFamily="34" charset="0"/>
              </a:rPr>
              <a:t>, BET ARĪ </a:t>
            </a:r>
            <a:r>
              <a:rPr lang="lv-LV" sz="2200" cap="all" dirty="0" smtClean="0">
                <a:solidFill>
                  <a:srgbClr val="228B9D"/>
                </a:solidFill>
                <a:effectLst>
                  <a:outerShdw blurRad="38100" dist="38100" dir="2700000" algn="tl">
                    <a:srgbClr val="000000">
                      <a:alpha val="43137"/>
                    </a:srgbClr>
                  </a:outerShdw>
                </a:effectLst>
                <a:latin typeface="Segoe UI" panose="020B0502040204020203" pitchFamily="34" charset="0"/>
              </a:rPr>
              <a:t>TO STRUKTŪRA</a:t>
            </a:r>
            <a:endParaRPr lang="en-GB" sz="2200" cap="all" dirty="0">
              <a:solidFill>
                <a:srgbClr val="228B9D"/>
              </a:solidFill>
              <a:effectLst>
                <a:outerShdw blurRad="38100" dist="38100" dir="2700000" algn="tl">
                  <a:srgbClr val="000000">
                    <a:alpha val="43137"/>
                  </a:srgbClr>
                </a:outerShdw>
              </a:effectLst>
              <a:latin typeface="Segoe UI" panose="020B0502040204020203" pitchFamily="34" charset="0"/>
            </a:endParaRPr>
          </a:p>
        </p:txBody>
      </p:sp>
      <p:graphicFrame>
        <p:nvGraphicFramePr>
          <p:cNvPr id="17" name="Content Placeholder 7"/>
          <p:cNvGraphicFramePr>
            <a:graphicFrameLocks/>
          </p:cNvGraphicFramePr>
          <p:nvPr>
            <p:extLst/>
          </p:nvPr>
        </p:nvGraphicFramePr>
        <p:xfrm>
          <a:off x="741354" y="1775915"/>
          <a:ext cx="3384000" cy="1872000"/>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4526526" y="1402599"/>
            <a:ext cx="4572000" cy="461665"/>
          </a:xfrm>
          <a:prstGeom prst="rect">
            <a:avLst/>
          </a:prstGeom>
        </p:spPr>
        <p:txBody>
          <a:bodyPr>
            <a:spAutoFit/>
          </a:bodyPr>
          <a:lstStyle/>
          <a:p>
            <a:pPr algn="ctr">
              <a:defRPr sz="1862" b="0" i="0" u="none" strike="noStrike" kern="1200" spc="0" baseline="0">
                <a:solidFill>
                  <a:prstClr val="black">
                    <a:lumMod val="65000"/>
                    <a:lumOff val="35000"/>
                  </a:prstClr>
                </a:solidFill>
                <a:latin typeface="+mn-lt"/>
                <a:ea typeface="+mn-ea"/>
                <a:cs typeface="+mn-cs"/>
              </a:defRPr>
            </a:pPr>
            <a:r>
              <a:rPr lang="lv-LV" sz="12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Investīcijas apstrādes rūpniecībā </a:t>
            </a:r>
            <a:endParaRPr lang="lv-LV" sz="1200" b="1"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a:p>
            <a:pPr algn="ctr">
              <a:defRPr sz="1862" b="0" i="0" u="none" strike="noStrike" kern="1200" spc="0" baseline="0">
                <a:solidFill>
                  <a:prstClr val="black">
                    <a:lumMod val="65000"/>
                    <a:lumOff val="35000"/>
                  </a:prstClr>
                </a:solidFill>
                <a:latin typeface="+mn-lt"/>
                <a:ea typeface="+mn-ea"/>
                <a:cs typeface="+mn-cs"/>
              </a:defRPr>
            </a:pPr>
            <a:r>
              <a:rPr lang="lv-LV" sz="11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 no </a:t>
            </a:r>
            <a:r>
              <a:rPr lang="lv-LV" sz="11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kopējām </a:t>
            </a:r>
            <a:r>
              <a:rPr lang="lv-LV" sz="11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investīcijām)</a:t>
            </a:r>
            <a:endParaRPr lang="lv-LV" sz="11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2" name="Content Placeholder 7"/>
          <p:cNvGraphicFramePr>
            <a:graphicFrameLocks/>
          </p:cNvGraphicFramePr>
          <p:nvPr>
            <p:extLst/>
          </p:nvPr>
        </p:nvGraphicFramePr>
        <p:xfrm>
          <a:off x="5001996" y="1894593"/>
          <a:ext cx="3384000" cy="1674940"/>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95854" y="3954448"/>
            <a:ext cx="4572000" cy="461665"/>
          </a:xfrm>
          <a:prstGeom prst="rect">
            <a:avLst/>
          </a:prstGeom>
        </p:spPr>
        <p:txBody>
          <a:bodyPr>
            <a:spAutoFit/>
          </a:bodyPr>
          <a:lstStyle/>
          <a:p>
            <a:pPr algn="ctr">
              <a:defRPr sz="1862" b="0" i="0" u="none" strike="noStrike" kern="1200" spc="0" baseline="0">
                <a:solidFill>
                  <a:prstClr val="black">
                    <a:lumMod val="65000"/>
                    <a:lumOff val="35000"/>
                  </a:prstClr>
                </a:solidFill>
                <a:latin typeface="+mn-lt"/>
                <a:ea typeface="+mn-ea"/>
                <a:cs typeface="+mn-cs"/>
              </a:defRPr>
            </a:pPr>
            <a:r>
              <a:rPr lang="lv-LV" sz="1200" b="1"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Investīcijas intelektuālā īpašuma produktos </a:t>
            </a:r>
            <a:endParaRPr lang="lv-LV" sz="1200" b="1"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a:p>
            <a:pPr algn="ctr">
              <a:defRPr sz="1862" b="0" i="0" u="none" strike="noStrike" kern="1200" spc="0" baseline="0">
                <a:solidFill>
                  <a:prstClr val="black">
                    <a:lumMod val="65000"/>
                    <a:lumOff val="35000"/>
                  </a:prstClr>
                </a:solidFill>
                <a:latin typeface="+mn-lt"/>
                <a:ea typeface="+mn-ea"/>
                <a:cs typeface="+mn-cs"/>
              </a:defRPr>
            </a:pPr>
            <a:r>
              <a:rPr lang="lv-LV" sz="11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 </a:t>
            </a:r>
            <a:r>
              <a:rPr lang="lv-LV" sz="11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no kopējām investīcijām)</a:t>
            </a:r>
          </a:p>
        </p:txBody>
      </p:sp>
      <p:graphicFrame>
        <p:nvGraphicFramePr>
          <p:cNvPr id="25" name="Content Placeholder 7"/>
          <p:cNvGraphicFramePr>
            <a:graphicFrameLocks/>
          </p:cNvGraphicFramePr>
          <p:nvPr>
            <p:extLst/>
          </p:nvPr>
        </p:nvGraphicFramePr>
        <p:xfrm>
          <a:off x="756358" y="4372114"/>
          <a:ext cx="3384000" cy="1674940"/>
        </p:xfrm>
        <a:graphic>
          <a:graphicData uri="http://schemas.openxmlformats.org/drawingml/2006/chart">
            <c:chart xmlns:c="http://schemas.openxmlformats.org/drawingml/2006/chart" xmlns:r="http://schemas.openxmlformats.org/officeDocument/2006/relationships" r:id="rId4"/>
          </a:graphicData>
        </a:graphic>
      </p:graphicFrame>
      <p:sp>
        <p:nvSpPr>
          <p:cNvPr id="26" name="Rectangle 25"/>
          <p:cNvSpPr/>
          <p:nvPr/>
        </p:nvSpPr>
        <p:spPr>
          <a:xfrm>
            <a:off x="4258888" y="3931217"/>
            <a:ext cx="4572000" cy="461665"/>
          </a:xfrm>
          <a:prstGeom prst="rect">
            <a:avLst/>
          </a:prstGeom>
        </p:spPr>
        <p:txBody>
          <a:bodyPr>
            <a:spAutoFit/>
          </a:bodyPr>
          <a:lstStyle/>
          <a:p>
            <a:pPr algn="ctr">
              <a:defRPr sz="1862" b="0" i="0" u="none" strike="noStrike" kern="1200" spc="0" baseline="0">
                <a:solidFill>
                  <a:prstClr val="black">
                    <a:lumMod val="65000"/>
                    <a:lumOff val="35000"/>
                  </a:prstClr>
                </a:solidFill>
                <a:latin typeface="+mn-lt"/>
                <a:ea typeface="+mn-ea"/>
                <a:cs typeface="+mn-cs"/>
              </a:defRPr>
            </a:pPr>
            <a:r>
              <a:rPr lang="lv-LV" sz="1200" b="1"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Izdevumi pētniecībai un attīstībai</a:t>
            </a:r>
          </a:p>
          <a:p>
            <a:pPr algn="ctr">
              <a:defRPr sz="1862" b="0" i="0" u="none" strike="noStrike" kern="1200" spc="0" baseline="0">
                <a:solidFill>
                  <a:prstClr val="black">
                    <a:lumMod val="65000"/>
                    <a:lumOff val="35000"/>
                  </a:prstClr>
                </a:solidFill>
                <a:latin typeface="+mn-lt"/>
                <a:ea typeface="+mn-ea"/>
                <a:cs typeface="+mn-cs"/>
              </a:defRPr>
            </a:pPr>
            <a:r>
              <a:rPr lang="lv-LV" sz="1100" dirty="0" smtClean="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 no IKP</a:t>
            </a:r>
            <a:endParaRPr lang="lv-LV" sz="11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7" name="Content Placeholder 7"/>
          <p:cNvGraphicFramePr>
            <a:graphicFrameLocks/>
          </p:cNvGraphicFramePr>
          <p:nvPr>
            <p:extLst/>
          </p:nvPr>
        </p:nvGraphicFramePr>
        <p:xfrm>
          <a:off x="4969270" y="4345610"/>
          <a:ext cx="3384000" cy="1674940"/>
        </p:xfrm>
        <a:graphic>
          <a:graphicData uri="http://schemas.openxmlformats.org/drawingml/2006/chart">
            <c:chart xmlns:c="http://schemas.openxmlformats.org/drawingml/2006/chart" xmlns:r="http://schemas.openxmlformats.org/officeDocument/2006/relationships" r:id="rId5"/>
          </a:graphicData>
        </a:graphic>
      </p:graphicFrame>
      <p:sp>
        <p:nvSpPr>
          <p:cNvPr id="2" name="Down Arrow 1"/>
          <p:cNvSpPr/>
          <p:nvPr/>
        </p:nvSpPr>
        <p:spPr>
          <a:xfrm>
            <a:off x="2294313" y="3621411"/>
            <a:ext cx="440574" cy="340822"/>
          </a:xfrm>
          <a:prstGeom prst="downArrow">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8" name="Down Arrow 27"/>
          <p:cNvSpPr/>
          <p:nvPr/>
        </p:nvSpPr>
        <p:spPr>
          <a:xfrm rot="16200000">
            <a:off x="4447567" y="2747488"/>
            <a:ext cx="440574" cy="340822"/>
          </a:xfrm>
          <a:prstGeom prst="downArrow">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9" name="Down Arrow 28"/>
          <p:cNvSpPr/>
          <p:nvPr/>
        </p:nvSpPr>
        <p:spPr>
          <a:xfrm rot="19028473">
            <a:off x="4394663" y="3603399"/>
            <a:ext cx="440574" cy="340822"/>
          </a:xfrm>
          <a:prstGeom prst="downArrow">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1" name="Slide Number Placeholder 1"/>
          <p:cNvSpPr>
            <a:spLocks noGrp="1"/>
          </p:cNvSpPr>
          <p:nvPr>
            <p:ph type="sldNum" sz="quarter" idx="10"/>
          </p:nvPr>
        </p:nvSpPr>
        <p:spPr>
          <a:xfrm>
            <a:off x="8432216" y="6477000"/>
            <a:ext cx="635000" cy="304800"/>
          </a:xfrm>
        </p:spPr>
        <p:txBody>
          <a:bodyPr>
            <a:normAutofit/>
          </a:bodyPr>
          <a:lstStyle/>
          <a:p>
            <a:pPr algn="r" eaLnBrk="1" hangingPunct="1">
              <a:spcBef>
                <a:spcPct val="0"/>
              </a:spcBef>
            </a:pPr>
            <a:r>
              <a:rPr lang="lv-LV" altLang="lv-LV" sz="1000" dirty="0" smtClean="0">
                <a:solidFill>
                  <a:srgbClr val="898989"/>
                </a:solidFill>
                <a:latin typeface="Calibri" panose="020F0502020204030204" pitchFamily="34" charset="0"/>
                <a:ea typeface="+mn-ea"/>
                <a:cs typeface="Arial" panose="020B0604020202020204" pitchFamily="34" charset="0"/>
              </a:rPr>
              <a:t>4</a:t>
            </a:r>
            <a:endParaRPr lang="en-US" altLang="lv-LV" sz="1000" dirty="0">
              <a:solidFill>
                <a:srgbClr val="898989"/>
              </a:solidFill>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84094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2768138" y="326943"/>
            <a:ext cx="5766261" cy="554205"/>
          </a:xfrm>
        </p:spPr>
        <p:txBody>
          <a:bodyPr>
            <a:noAutofit/>
          </a:bodyPr>
          <a:lstStyle/>
          <a:p>
            <a:r>
              <a:rPr lang="lv-LV" altLang="lv-LV" sz="2600" cap="all" dirty="0" smtClean="0">
                <a:solidFill>
                  <a:srgbClr val="228B9D"/>
                </a:solidFill>
                <a:effectLst>
                  <a:outerShdw blurRad="38100" dist="38100" dir="2700000" algn="tl">
                    <a:srgbClr val="000000">
                      <a:alpha val="43137"/>
                    </a:srgbClr>
                  </a:outerShdw>
                </a:effectLst>
                <a:latin typeface="Segoe UI" panose="020B0502040204020203" pitchFamily="34" charset="0"/>
              </a:rPr>
              <a:t>Kā izvairīties no Vidēju </a:t>
            </a:r>
            <a:r>
              <a:rPr lang="lv-LV" altLang="lv-LV" sz="2600" cap="all" dirty="0">
                <a:solidFill>
                  <a:srgbClr val="228B9D"/>
                </a:solidFill>
                <a:effectLst>
                  <a:outerShdw blurRad="38100" dist="38100" dir="2700000" algn="tl">
                    <a:srgbClr val="000000">
                      <a:alpha val="43137"/>
                    </a:srgbClr>
                  </a:outerShdw>
                </a:effectLst>
                <a:latin typeface="Segoe UI" panose="020B0502040204020203" pitchFamily="34" charset="0"/>
              </a:rPr>
              <a:t>ienākumu «</a:t>
            </a:r>
            <a:r>
              <a:rPr lang="lv-LV" altLang="lv-LV" sz="2600" cap="all" dirty="0" smtClean="0">
                <a:solidFill>
                  <a:srgbClr val="228B9D"/>
                </a:solidFill>
                <a:effectLst>
                  <a:outerShdw blurRad="38100" dist="38100" dir="2700000" algn="tl">
                    <a:srgbClr val="000000">
                      <a:alpha val="43137"/>
                    </a:srgbClr>
                  </a:outerShdw>
                </a:effectLst>
                <a:latin typeface="Segoe UI" panose="020B0502040204020203" pitchFamily="34" charset="0"/>
              </a:rPr>
              <a:t>slazda»?</a:t>
            </a:r>
            <a:endParaRPr lang="lv-LV" altLang="lv-LV" sz="2600" cap="all" dirty="0">
              <a:solidFill>
                <a:srgbClr val="228B9D"/>
              </a:solidFill>
              <a:effectLst>
                <a:outerShdw blurRad="38100" dist="38100" dir="2700000" algn="tl">
                  <a:srgbClr val="000000">
                    <a:alpha val="43137"/>
                  </a:srgbClr>
                </a:outerShdw>
              </a:effectLst>
              <a:latin typeface="Segoe UI" panose="020B0502040204020203" pitchFamily="34" charset="0"/>
            </a:endParaRPr>
          </a:p>
        </p:txBody>
      </p:sp>
      <p:sp>
        <p:nvSpPr>
          <p:cNvPr id="7" name="TextBox 6"/>
          <p:cNvSpPr txBox="1"/>
          <p:nvPr/>
        </p:nvSpPr>
        <p:spPr>
          <a:xfrm>
            <a:off x="629770" y="1337757"/>
            <a:ext cx="3969616" cy="646331"/>
          </a:xfrm>
          <a:prstGeom prst="rect">
            <a:avLst/>
          </a:prstGeom>
          <a:noFill/>
        </p:spPr>
        <p:txBody>
          <a:bodyPr wrap="square">
            <a:spAutoFit/>
          </a:bodyPr>
          <a:lstStyle/>
          <a:p>
            <a:pPr algn="ctr"/>
            <a:r>
              <a:rPr lang="lv-LV" altLang="lv-LV" sz="1200" b="1" dirty="0">
                <a:latin typeface="Verdana" panose="020B0604030504040204" pitchFamily="34" charset="0"/>
              </a:rPr>
              <a:t>Apstrādes rūpniecības struktūra </a:t>
            </a:r>
            <a:r>
              <a:rPr lang="lv-LV" altLang="lv-LV" sz="1200" b="1" dirty="0" smtClean="0">
                <a:latin typeface="Verdana" panose="020B0604030504040204" pitchFamily="34" charset="0"/>
              </a:rPr>
              <a:t/>
            </a:r>
            <a:br>
              <a:rPr lang="lv-LV" altLang="lv-LV" sz="1200" b="1" dirty="0" smtClean="0">
                <a:latin typeface="Verdana" panose="020B0604030504040204" pitchFamily="34" charset="0"/>
              </a:rPr>
            </a:br>
            <a:r>
              <a:rPr lang="lv-LV" altLang="lv-LV" sz="1200" b="1" dirty="0" smtClean="0">
                <a:latin typeface="Verdana" panose="020B0604030504040204" pitchFamily="34" charset="0"/>
              </a:rPr>
              <a:t>pēc </a:t>
            </a:r>
            <a:r>
              <a:rPr lang="lv-LV" altLang="lv-LV" sz="1200" b="1" dirty="0">
                <a:latin typeface="Verdana" panose="020B0604030504040204" pitchFamily="34" charset="0"/>
              </a:rPr>
              <a:t>tehnoloģijas līmeņiem</a:t>
            </a:r>
            <a:r>
              <a:rPr lang="lv-LV" altLang="lv-LV" sz="1200" b="1" dirty="0" smtClean="0">
                <a:latin typeface="Verdana" panose="020B0604030504040204" pitchFamily="34" charset="0"/>
              </a:rPr>
              <a:t>, </a:t>
            </a:r>
            <a:r>
              <a:rPr lang="lv-LV" altLang="lv-LV" sz="1200" dirty="0" smtClean="0">
                <a:latin typeface="Verdana" panose="020B0604030504040204" pitchFamily="34" charset="0"/>
              </a:rPr>
              <a:t/>
            </a:r>
            <a:br>
              <a:rPr lang="lv-LV" altLang="lv-LV" sz="1200" dirty="0" smtClean="0">
                <a:latin typeface="Verdana" panose="020B0604030504040204" pitchFamily="34" charset="0"/>
              </a:rPr>
            </a:br>
            <a:r>
              <a:rPr lang="lv-LV" altLang="lv-LV" sz="1200" dirty="0" smtClean="0">
                <a:latin typeface="Verdana" panose="020B0604030504040204" pitchFamily="34" charset="0"/>
              </a:rPr>
              <a:t>%</a:t>
            </a:r>
            <a:endParaRPr lang="lv-LV" altLang="lv-LV" sz="1200" dirty="0">
              <a:latin typeface="Verdana" panose="020B0604030504040204" pitchFamily="34" charset="0"/>
            </a:endParaRPr>
          </a:p>
        </p:txBody>
      </p:sp>
      <p:sp>
        <p:nvSpPr>
          <p:cNvPr id="8" name="Content Placeholder 2"/>
          <p:cNvSpPr txBox="1">
            <a:spLocks/>
          </p:cNvSpPr>
          <p:nvPr/>
        </p:nvSpPr>
        <p:spPr bwMode="auto">
          <a:xfrm>
            <a:off x="166607" y="5037516"/>
            <a:ext cx="5909996" cy="955962"/>
          </a:xfrm>
          <a:prstGeom prst="rect">
            <a:avLst/>
          </a:prstGeom>
          <a:noFill/>
          <a:ln w="9525">
            <a:noFill/>
            <a:miter lim="800000"/>
            <a:headEnd/>
            <a:tailEnd/>
          </a:ln>
        </p:spPr>
        <p:txBody>
          <a:bodyPr/>
          <a:lstStyle>
            <a:lvl1pPr marL="536575" indent="-358775">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marL="179388" indent="-179388">
              <a:buClr>
                <a:schemeClr val="tx1"/>
              </a:buClr>
              <a:buFont typeface="Wingdings" panose="05000000000000000000" pitchFamily="2" charset="2"/>
              <a:buChar char="q"/>
            </a:pPr>
            <a:r>
              <a:rPr lang="lv-LV" altLang="lv-LV" sz="1100" dirty="0" smtClean="0">
                <a:latin typeface="Verdana" panose="020B0604030504040204" pitchFamily="34" charset="0"/>
                <a:ea typeface="Verdana" panose="020B0604030504040204" pitchFamily="34" charset="0"/>
                <a:cs typeface="Verdana" panose="020B0604030504040204" pitchFamily="34" charset="0"/>
              </a:rPr>
              <a:t>Ekonomiskās priekšrocības Latvijā ir galvenokārt lēta darbaspēka un zemo tehnoloģiju nozarēs</a:t>
            </a:r>
          </a:p>
          <a:p>
            <a:pPr marL="179388" indent="-179388">
              <a:buClr>
                <a:schemeClr val="tx1"/>
              </a:buClr>
              <a:buFont typeface="Wingdings" panose="05000000000000000000" pitchFamily="2" charset="2"/>
              <a:buChar char="q"/>
            </a:pPr>
            <a:r>
              <a:rPr lang="lv-LV" altLang="lv-LV" sz="1100" dirty="0" smtClean="0">
                <a:latin typeface="Verdana" panose="020B0604030504040204" pitchFamily="34" charset="0"/>
                <a:ea typeface="Verdana" panose="020B0604030504040204" pitchFamily="34" charset="0"/>
                <a:cs typeface="Verdana" panose="020B0604030504040204" pitchFamily="34" charset="0"/>
              </a:rPr>
              <a:t>Darbaspēka izmaksu pieaugums ir neizbēgams atvērta darba tirgus apstākļos</a:t>
            </a:r>
          </a:p>
          <a:p>
            <a:pPr marL="179388" indent="-179388">
              <a:buClr>
                <a:schemeClr val="tx1"/>
              </a:buClr>
              <a:buFont typeface="Wingdings" panose="05000000000000000000" pitchFamily="2" charset="2"/>
              <a:buChar char="q"/>
            </a:pPr>
            <a:r>
              <a:rPr lang="lv-LV" altLang="lv-LV" sz="1100" dirty="0" smtClean="0">
                <a:latin typeface="Verdana" panose="020B0604030504040204" pitchFamily="34" charset="0"/>
                <a:ea typeface="Verdana" panose="020B0604030504040204" pitchFamily="34" charset="0"/>
                <a:cs typeface="Verdana" panose="020B0604030504040204" pitchFamily="34" charset="0"/>
              </a:rPr>
              <a:t>Latvija </a:t>
            </a:r>
            <a:r>
              <a:rPr lang="lv-LV" altLang="lv-LV" sz="1100" dirty="0">
                <a:latin typeface="Verdana" panose="020B0604030504040204" pitchFamily="34" charset="0"/>
                <a:ea typeface="Verdana" panose="020B0604030504040204" pitchFamily="34" charset="0"/>
                <a:cs typeface="Verdana" panose="020B0604030504040204" pitchFamily="34" charset="0"/>
              </a:rPr>
              <a:t>var zaudēt konkurētspēju zemo izmaksu segmentos ātrāk nekā iegūt priekšrocības produktu ražošanā ar augstu pievienoto vērtību</a:t>
            </a:r>
          </a:p>
          <a:p>
            <a:pPr algn="ctr">
              <a:buClr>
                <a:schemeClr val="accent2"/>
              </a:buClr>
            </a:pPr>
            <a:endParaRPr lang="lv-LV" altLang="lv-LV" sz="6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Chart 8"/>
          <p:cNvGraphicFramePr>
            <a:graphicFrameLocks/>
          </p:cNvGraphicFramePr>
          <p:nvPr>
            <p:extLst/>
          </p:nvPr>
        </p:nvGraphicFramePr>
        <p:xfrm>
          <a:off x="352338" y="2064343"/>
          <a:ext cx="4247048" cy="2939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9"/>
          <p:cNvGraphicFramePr>
            <a:graphicFrameLocks/>
          </p:cNvGraphicFramePr>
          <p:nvPr>
            <p:extLst/>
          </p:nvPr>
        </p:nvGraphicFramePr>
        <p:xfrm>
          <a:off x="4733925" y="2064343"/>
          <a:ext cx="3923513" cy="303811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733925" y="1297223"/>
            <a:ext cx="3981094" cy="646331"/>
          </a:xfrm>
          <a:prstGeom prst="rect">
            <a:avLst/>
          </a:prstGeom>
          <a:noFill/>
        </p:spPr>
        <p:txBody>
          <a:bodyPr wrap="square">
            <a:spAutoFit/>
          </a:bodyPr>
          <a:lstStyle/>
          <a:p>
            <a:pPr algn="ctr"/>
            <a:r>
              <a:rPr lang="lv-LV" altLang="lv-LV" sz="1200" b="1" dirty="0">
                <a:latin typeface="Verdana" panose="020B0604030504040204" pitchFamily="34" charset="0"/>
                <a:ea typeface="Verdana" panose="020B0604030504040204" pitchFamily="34" charset="0"/>
                <a:cs typeface="Verdana" panose="020B0604030504040204" pitchFamily="34" charset="0"/>
              </a:rPr>
              <a:t>Produktivitāte apstrādes rūpniecības nozarēs pēc tehnoloģiskās intensitātes,  </a:t>
            </a:r>
          </a:p>
          <a:p>
            <a:pPr algn="ctr"/>
            <a:r>
              <a:rPr lang="lv-LV" altLang="lv-LV" sz="1200" dirty="0">
                <a:latin typeface="Verdana" panose="020B0604030504040204" pitchFamily="34" charset="0"/>
                <a:ea typeface="Verdana" panose="020B0604030504040204" pitchFamily="34" charset="0"/>
                <a:cs typeface="Verdana" panose="020B0604030504040204" pitchFamily="34" charset="0"/>
              </a:rPr>
              <a:t>tūkst. EUR uz 1 nodarbināto, 2014.gadā</a:t>
            </a:r>
          </a:p>
        </p:txBody>
      </p:sp>
      <p:sp>
        <p:nvSpPr>
          <p:cNvPr id="9" name="Down Arrow 8"/>
          <p:cNvSpPr/>
          <p:nvPr/>
        </p:nvSpPr>
        <p:spPr>
          <a:xfrm rot="16200000">
            <a:off x="6978665" y="4094697"/>
            <a:ext cx="440574" cy="1895045"/>
          </a:xfrm>
          <a:prstGeom prst="downArrow">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0" name="Down Arrow 9"/>
          <p:cNvSpPr/>
          <p:nvPr/>
        </p:nvSpPr>
        <p:spPr>
          <a:xfrm rot="10800000">
            <a:off x="8081217" y="2520381"/>
            <a:ext cx="440574" cy="1895045"/>
          </a:xfrm>
          <a:prstGeom prst="downArrow">
            <a:avLst/>
          </a:prstGeom>
          <a:solidFill>
            <a:srgbClr val="C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p:cNvSpPr txBox="1"/>
          <p:nvPr/>
        </p:nvSpPr>
        <p:spPr>
          <a:xfrm>
            <a:off x="160713" y="6093767"/>
            <a:ext cx="8725594" cy="461665"/>
          </a:xfrm>
          <a:prstGeom prst="rect">
            <a:avLst/>
          </a:prstGeom>
          <a:solidFill>
            <a:srgbClr val="228B9D"/>
          </a:solidFill>
        </p:spPr>
        <p:txBody>
          <a:bodyPr wrap="square" rtlCol="0">
            <a:spAutoFit/>
          </a:bodyPr>
          <a:lstStyle/>
          <a:p>
            <a:pPr>
              <a:buClr>
                <a:schemeClr val="accent5">
                  <a:lumMod val="75000"/>
                </a:schemeClr>
              </a:buClr>
            </a:pPr>
            <a:r>
              <a:rPr lang="lv-LV"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Nepieciešamas strukturālās </a:t>
            </a:r>
            <a:r>
              <a:rPr lang="lv-LV" sz="1200" b="1" dirty="0">
                <a:solidFill>
                  <a:schemeClr val="bg1"/>
                </a:solidFill>
                <a:latin typeface="Verdana" panose="020B0604030504040204" pitchFamily="34" charset="0"/>
                <a:ea typeface="Verdana" panose="020B0604030504040204" pitchFamily="34" charset="0"/>
                <a:cs typeface="Verdana" panose="020B0604030504040204" pitchFamily="34" charset="0"/>
              </a:rPr>
              <a:t>reformas, kas atvieglos pāreju uz produktu ar augstāku pievienoto vērtību ražošanu</a:t>
            </a:r>
          </a:p>
        </p:txBody>
      </p:sp>
      <p:sp>
        <p:nvSpPr>
          <p:cNvPr id="4" name="TextBox 3"/>
          <p:cNvSpPr txBox="1"/>
          <p:nvPr/>
        </p:nvSpPr>
        <p:spPr>
          <a:xfrm>
            <a:off x="6567056" y="5228701"/>
            <a:ext cx="2467354" cy="461665"/>
          </a:xfrm>
          <a:prstGeom prst="rect">
            <a:avLst/>
          </a:prstGeom>
          <a:noFill/>
        </p:spPr>
        <p:txBody>
          <a:bodyPr wrap="square" rtlCol="0">
            <a:spAutoFit/>
          </a:bodyPr>
          <a:lstStyle/>
          <a:p>
            <a:r>
              <a:rPr lang="lv-LV" sz="12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Produktivitātes palielināšanas stratēģijas</a:t>
            </a:r>
            <a:endParaRPr lang="lv-LV" sz="12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13"/>
          </p:nvPr>
        </p:nvSpPr>
        <p:spPr>
          <a:xfrm>
            <a:off x="8800168" y="6477000"/>
            <a:ext cx="304800" cy="304800"/>
          </a:xfrm>
        </p:spPr>
        <p:txBody>
          <a:bodyPr/>
          <a:lstStyle/>
          <a:p>
            <a:pPr>
              <a:defRPr/>
            </a:pPr>
            <a:fld id="{895567A7-0F9D-442F-83E6-775795910048}" type="slidenum">
              <a:rPr lang="en-US" altLang="lv-LV" sz="1000">
                <a:latin typeface="Calibri" panose="020F0502020204030204" pitchFamily="34" charset="0"/>
              </a:rPr>
              <a:pPr>
                <a:defRPr/>
              </a:pPr>
              <a:t>5</a:t>
            </a:fld>
            <a:endParaRPr lang="en-US" altLang="lv-LV" sz="1000" dirty="0">
              <a:latin typeface="Calibri" panose="020F0502020204030204" pitchFamily="34" charset="0"/>
            </a:endParaRPr>
          </a:p>
        </p:txBody>
      </p:sp>
    </p:spTree>
    <p:extLst>
      <p:ext uri="{BB962C8B-B14F-4D97-AF65-F5344CB8AC3E}">
        <p14:creationId xmlns:p14="http://schemas.microsoft.com/office/powerpoint/2010/main" val="3028476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211898" y="402737"/>
            <a:ext cx="5216753" cy="65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1" fontAlgn="base" hangingPunct="1">
              <a:spcBef>
                <a:spcPct val="0"/>
              </a:spcBef>
              <a:spcAft>
                <a:spcPct val="0"/>
              </a:spcAft>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600" cap="all" dirty="0" smtClean="0">
                <a:solidFill>
                  <a:srgbClr val="228B9D"/>
                </a:solidFill>
                <a:effectLst>
                  <a:outerShdw blurRad="38100" dist="38100" dir="2700000" algn="tl">
                    <a:srgbClr val="000000">
                      <a:alpha val="43137"/>
                    </a:srgbClr>
                  </a:outerShdw>
                </a:effectLst>
                <a:latin typeface="Segoe UI" panose="020B0502040204020203" pitchFamily="34" charset="0"/>
              </a:rPr>
              <a:t>LATVIJAS Inovāciju sistēma IR vāja</a:t>
            </a:r>
          </a:p>
        </p:txBody>
      </p:sp>
      <p:pic>
        <p:nvPicPr>
          <p:cNvPr id="8" name="Picture 7"/>
          <p:cNvPicPr/>
          <p:nvPr/>
        </p:nvPicPr>
        <p:blipFill rotWithShape="1">
          <a:blip r:embed="rId3"/>
          <a:srcRect l="30796" t="39642" r="31994" b="47226"/>
          <a:stretch/>
        </p:blipFill>
        <p:spPr bwMode="auto">
          <a:xfrm>
            <a:off x="284253" y="1438796"/>
            <a:ext cx="3958953" cy="895622"/>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srcRect l="36268" t="27457" r="34871" b="66583"/>
          <a:stretch/>
        </p:blipFill>
        <p:spPr bwMode="auto">
          <a:xfrm>
            <a:off x="4460919" y="1448876"/>
            <a:ext cx="4487137" cy="858643"/>
          </a:xfrm>
          <a:prstGeom prst="rect">
            <a:avLst/>
          </a:prstGeom>
          <a:ln>
            <a:noFill/>
          </a:ln>
          <a:extLst>
            <a:ext uri="{53640926-AAD7-44D8-BBD7-CCE9431645EC}">
              <a14:shadowObscured xmlns:a14="http://schemas.microsoft.com/office/drawing/2010/main"/>
            </a:ext>
          </a:extLst>
        </p:spPr>
      </p:pic>
      <p:graphicFrame>
        <p:nvGraphicFramePr>
          <p:cNvPr id="14" name="Chart 7"/>
          <p:cNvGraphicFramePr>
            <a:graphicFrameLocks/>
          </p:cNvGraphicFramePr>
          <p:nvPr>
            <p:extLst>
              <p:ext uri="{D42A27DB-BD31-4B8C-83A1-F6EECF244321}">
                <p14:modId xmlns:p14="http://schemas.microsoft.com/office/powerpoint/2010/main" val="1112910186"/>
              </p:ext>
            </p:extLst>
          </p:nvPr>
        </p:nvGraphicFramePr>
        <p:xfrm>
          <a:off x="50800" y="2443606"/>
          <a:ext cx="5000171" cy="41857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extLst>
              <p:ext uri="{D42A27DB-BD31-4B8C-83A1-F6EECF244321}">
                <p14:modId xmlns:p14="http://schemas.microsoft.com/office/powerpoint/2010/main" val="1393585407"/>
              </p:ext>
            </p:extLst>
          </p:nvPr>
        </p:nvGraphicFramePr>
        <p:xfrm>
          <a:off x="4507213" y="2446524"/>
          <a:ext cx="4440843" cy="4065905"/>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8"/>
          <p:cNvSpPr txBox="1">
            <a:spLocks noChangeArrowheads="1"/>
          </p:cNvSpPr>
          <p:nvPr/>
        </p:nvSpPr>
        <p:spPr bwMode="auto">
          <a:xfrm>
            <a:off x="92622" y="2287663"/>
            <a:ext cx="4259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ts val="600"/>
              </a:spcBef>
            </a:pPr>
            <a:r>
              <a:rPr lang="lv-LV" altLang="lv-LV" sz="1200" b="1" dirty="0" smtClean="0">
                <a:latin typeface="Verdana" panose="020B0604030504040204" pitchFamily="34" charset="0"/>
              </a:rPr>
              <a:t>LV</a:t>
            </a:r>
            <a:r>
              <a:rPr lang="lv-LV" altLang="lv-LV" sz="1200" dirty="0" smtClean="0">
                <a:latin typeface="Verdana" panose="020B0604030504040204" pitchFamily="34" charset="0"/>
              </a:rPr>
              <a:t> </a:t>
            </a:r>
            <a:r>
              <a:rPr lang="lv-LV" altLang="lv-LV" sz="1200" b="1" dirty="0" smtClean="0">
                <a:latin typeface="Verdana" panose="020B0604030504040204" pitchFamily="34" charset="0"/>
              </a:rPr>
              <a:t>34. </a:t>
            </a:r>
            <a:r>
              <a:rPr lang="lv-LV" altLang="lv-LV" sz="1200" dirty="0">
                <a:latin typeface="Verdana" panose="020B0604030504040204" pitchFamily="34" charset="0"/>
              </a:rPr>
              <a:t>no 128 valstīm </a:t>
            </a:r>
            <a:r>
              <a:rPr lang="lv-LV" altLang="lv-LV" sz="1200" dirty="0" smtClean="0">
                <a:latin typeface="Verdana" panose="020B0604030504040204" pitchFamily="34" charset="0"/>
              </a:rPr>
              <a:t>(LT – 36., EE – 24.)</a:t>
            </a:r>
            <a:r>
              <a:rPr lang="lv-LV" altLang="lv-LV" sz="1200" b="1" dirty="0" smtClean="0">
                <a:latin typeface="Verdana" panose="020B0604030504040204" pitchFamily="34" charset="0"/>
              </a:rPr>
              <a:t>     </a:t>
            </a:r>
            <a:endParaRPr lang="lv-LV" altLang="lv-LV" sz="1200" b="1" dirty="0">
              <a:latin typeface="Verdana" panose="020B0604030504040204" pitchFamily="34" charset="0"/>
            </a:endParaRPr>
          </a:p>
        </p:txBody>
      </p:sp>
      <p:sp>
        <p:nvSpPr>
          <p:cNvPr id="16" name="TextBox 8"/>
          <p:cNvSpPr txBox="1">
            <a:spLocks noChangeArrowheads="1"/>
          </p:cNvSpPr>
          <p:nvPr/>
        </p:nvSpPr>
        <p:spPr bwMode="auto">
          <a:xfrm>
            <a:off x="4494471" y="2290942"/>
            <a:ext cx="4259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ts val="600"/>
              </a:spcBef>
            </a:pPr>
            <a:r>
              <a:rPr lang="lv-LV" altLang="lv-LV" sz="1200" b="1" dirty="0" smtClean="0">
                <a:latin typeface="Verdana" panose="020B0604030504040204" pitchFamily="34" charset="0"/>
              </a:rPr>
              <a:t>LV 25. </a:t>
            </a:r>
            <a:r>
              <a:rPr lang="lv-LV" altLang="lv-LV" sz="1200" dirty="0">
                <a:latin typeface="Verdana" panose="020B0604030504040204" pitchFamily="34" charset="0"/>
              </a:rPr>
              <a:t>no </a:t>
            </a:r>
            <a:r>
              <a:rPr lang="lv-LV" altLang="lv-LV" sz="1200" dirty="0" smtClean="0">
                <a:latin typeface="Verdana" panose="020B0604030504040204" pitchFamily="34" charset="0"/>
              </a:rPr>
              <a:t>28 </a:t>
            </a:r>
            <a:r>
              <a:rPr lang="lv-LV" altLang="lv-LV" sz="1200" dirty="0">
                <a:latin typeface="Verdana" panose="020B0604030504040204" pitchFamily="34" charset="0"/>
              </a:rPr>
              <a:t>valstīm </a:t>
            </a:r>
            <a:r>
              <a:rPr lang="lv-LV" altLang="lv-LV" sz="1200" dirty="0" smtClean="0">
                <a:latin typeface="Verdana" panose="020B0604030504040204" pitchFamily="34" charset="0"/>
              </a:rPr>
              <a:t>(LT – 24., EE – 14.)</a:t>
            </a:r>
            <a:r>
              <a:rPr lang="lv-LV" altLang="lv-LV" sz="1200" b="1" dirty="0" smtClean="0">
                <a:latin typeface="Verdana" panose="020B0604030504040204" pitchFamily="34" charset="0"/>
              </a:rPr>
              <a:t>     </a:t>
            </a:r>
            <a:endParaRPr lang="lv-LV" altLang="lv-LV" sz="1200" b="1" dirty="0">
              <a:latin typeface="Verdana" panose="020B0604030504040204" pitchFamily="34" charset="0"/>
            </a:endParaRPr>
          </a:p>
        </p:txBody>
      </p:sp>
      <p:sp>
        <p:nvSpPr>
          <p:cNvPr id="2" name="Slide Number Placeholder 1"/>
          <p:cNvSpPr>
            <a:spLocks noGrp="1"/>
          </p:cNvSpPr>
          <p:nvPr>
            <p:ph type="sldNum" sz="quarter" idx="13"/>
          </p:nvPr>
        </p:nvSpPr>
        <p:spPr>
          <a:xfrm>
            <a:off x="8786005" y="6451645"/>
            <a:ext cx="304800" cy="304800"/>
          </a:xfrm>
        </p:spPr>
        <p:txBody>
          <a:bodyPr/>
          <a:lstStyle/>
          <a:p>
            <a:pPr>
              <a:defRPr/>
            </a:pPr>
            <a:fld id="{895567A7-0F9D-442F-83E6-775795910048}" type="slidenum">
              <a:rPr lang="en-US" altLang="lv-LV" sz="1000">
                <a:latin typeface="Calibri" panose="020F0502020204030204" pitchFamily="34" charset="0"/>
              </a:rPr>
              <a:pPr>
                <a:defRPr/>
              </a:pPr>
              <a:t>6</a:t>
            </a:fld>
            <a:endParaRPr lang="en-US" altLang="lv-LV" sz="1000" dirty="0">
              <a:latin typeface="Calibri" panose="020F0502020204030204" pitchFamily="34" charset="0"/>
            </a:endParaRPr>
          </a:p>
        </p:txBody>
      </p:sp>
    </p:spTree>
    <p:extLst>
      <p:ext uri="{BB962C8B-B14F-4D97-AF65-F5344CB8AC3E}">
        <p14:creationId xmlns:p14="http://schemas.microsoft.com/office/powerpoint/2010/main" val="356778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060" y="441960"/>
            <a:ext cx="6321192" cy="1036642"/>
          </a:xfrm>
        </p:spPr>
        <p:txBody>
          <a:bodyPr>
            <a:normAutofit/>
          </a:bodyPr>
          <a:lstStyle/>
          <a:p>
            <a:pPr>
              <a:defRPr/>
            </a:pPr>
            <a:r>
              <a:rPr lang="lv-LV" sz="2600" dirty="0">
                <a:solidFill>
                  <a:srgbClr val="228B9D"/>
                </a:solidFill>
                <a:effectLst>
                  <a:outerShdw blurRad="38100" dist="38100" dir="2700000" algn="tl">
                    <a:srgbClr val="000000">
                      <a:alpha val="43137"/>
                    </a:srgbClr>
                  </a:outerShdw>
                </a:effectLst>
                <a:latin typeface="Segoe UI" panose="020B0502040204020203" pitchFamily="34" charset="0"/>
              </a:rPr>
              <a:t>DARBA TIRGUS ŠODIEN</a:t>
            </a:r>
            <a:endParaRPr lang="en-GB" sz="2600" dirty="0">
              <a:solidFill>
                <a:srgbClr val="228B9D"/>
              </a:solidFill>
              <a:effectLst>
                <a:outerShdw blurRad="38100" dist="38100" dir="2700000" algn="tl">
                  <a:srgbClr val="000000">
                    <a:alpha val="43137"/>
                  </a:srgbClr>
                </a:outerShdw>
              </a:effectLst>
              <a:latin typeface="Segoe UI" panose="020B0502040204020203" pitchFamily="34" charset="0"/>
            </a:endParaRPr>
          </a:p>
        </p:txBody>
      </p:sp>
      <p:sp>
        <p:nvSpPr>
          <p:cNvPr id="5" name="TextBox 8"/>
          <p:cNvSpPr txBox="1">
            <a:spLocks noChangeArrowheads="1"/>
          </p:cNvSpPr>
          <p:nvPr/>
        </p:nvSpPr>
        <p:spPr bwMode="auto">
          <a:xfrm>
            <a:off x="630463" y="2780943"/>
            <a:ext cx="7981352" cy="276999"/>
          </a:xfrm>
          <a:prstGeom prst="rect">
            <a:avLst/>
          </a:prstGeom>
          <a:noFill/>
          <a:ln w="9525">
            <a:noFill/>
            <a:miter lim="800000"/>
            <a:headEnd/>
            <a:tailEnd/>
          </a:ln>
        </p:spPr>
        <p:txBody>
          <a:bodyPr wrap="square">
            <a:spAutoFit/>
          </a:bodyPr>
          <a:lstStyle/>
          <a:p>
            <a:r>
              <a:rPr lang="lv-LV" sz="1200" b="1" dirty="0">
                <a:latin typeface="Verdana" panose="020B0604030504040204" pitchFamily="34" charset="0"/>
                <a:ea typeface="Verdana" panose="020B0604030504040204" pitchFamily="34" charset="0"/>
                <a:cs typeface="Verdana" panose="020B0604030504040204" pitchFamily="34" charset="0"/>
              </a:rPr>
              <a:t>Nodarbināto personu skaita sadalījums pa ieņēmumu </a:t>
            </a:r>
            <a:r>
              <a:rPr lang="lv-LV" sz="1200" b="1" dirty="0" smtClean="0">
                <a:latin typeface="Verdana" panose="020B0604030504040204" pitchFamily="34" charset="0"/>
                <a:ea typeface="Verdana" panose="020B0604030504040204" pitchFamily="34" charset="0"/>
                <a:cs typeface="Verdana" panose="020B0604030504040204" pitchFamily="34" charset="0"/>
              </a:rPr>
              <a:t>grupām </a:t>
            </a:r>
            <a:r>
              <a:rPr lang="lv-LV" sz="1200" dirty="0" smtClean="0">
                <a:latin typeface="Verdana" panose="020B0604030504040204" pitchFamily="34" charset="0"/>
                <a:ea typeface="Verdana" panose="020B0604030504040204" pitchFamily="34" charset="0"/>
                <a:cs typeface="Verdana" panose="020B0604030504040204" pitchFamily="34" charset="0"/>
              </a:rPr>
              <a:t>2015.g, %</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pic>
        <p:nvPicPr>
          <p:cNvPr id="21" name="Picture 20"/>
          <p:cNvPicPr/>
          <p:nvPr/>
        </p:nvPicPr>
        <p:blipFill rotWithShape="1">
          <a:blip r:embed="rId3"/>
          <a:srcRect l="18730" t="37985" r="21620" b="54688"/>
          <a:stretch/>
        </p:blipFill>
        <p:spPr bwMode="auto">
          <a:xfrm>
            <a:off x="630463" y="1837976"/>
            <a:ext cx="8075789" cy="710119"/>
          </a:xfrm>
          <a:prstGeom prst="rect">
            <a:avLst/>
          </a:prstGeom>
          <a:ln>
            <a:noFill/>
          </a:ln>
          <a:extLst>
            <a:ext uri="{53640926-AAD7-44D8-BBD7-CCE9431645EC}">
              <a14:shadowObscured xmlns:a14="http://schemas.microsoft.com/office/drawing/2010/main"/>
            </a:ext>
          </a:extLst>
        </p:spPr>
      </p:pic>
      <p:sp>
        <p:nvSpPr>
          <p:cNvPr id="22" name="TextBox 8"/>
          <p:cNvSpPr txBox="1">
            <a:spLocks noChangeArrowheads="1"/>
          </p:cNvSpPr>
          <p:nvPr/>
        </p:nvSpPr>
        <p:spPr bwMode="auto">
          <a:xfrm>
            <a:off x="597211" y="1536038"/>
            <a:ext cx="6344327" cy="276999"/>
          </a:xfrm>
          <a:prstGeom prst="rect">
            <a:avLst/>
          </a:prstGeom>
          <a:noFill/>
          <a:ln w="9525">
            <a:noFill/>
            <a:miter lim="800000"/>
            <a:headEnd/>
            <a:tailEnd/>
          </a:ln>
        </p:spPr>
        <p:txBody>
          <a:bodyPr wrap="square">
            <a:spAutoFit/>
          </a:bodyPr>
          <a:lstStyle/>
          <a:p>
            <a:pPr fontAlgn="base"/>
            <a:r>
              <a:rPr lang="lv-LV" sz="1200" b="1" dirty="0">
                <a:latin typeface="Verdana" panose="020B0604030504040204" pitchFamily="34" charset="0"/>
                <a:ea typeface="Verdana" panose="020B0604030504040204" pitchFamily="34" charset="0"/>
                <a:cs typeface="Verdana" panose="020B0604030504040204" pitchFamily="34" charset="0"/>
              </a:rPr>
              <a:t>Iedzīvotāju skaits darbaspējas vecumā </a:t>
            </a:r>
            <a:r>
              <a:rPr lang="lv-LV" sz="1200" b="1" dirty="0" smtClean="0">
                <a:latin typeface="Verdana" panose="020B0604030504040204" pitchFamily="34" charset="0"/>
                <a:ea typeface="Verdana" panose="020B0604030504040204" pitchFamily="34" charset="0"/>
                <a:cs typeface="Verdana" panose="020B0604030504040204" pitchFamily="34" charset="0"/>
              </a:rPr>
              <a:t>– 1 496 000</a:t>
            </a:r>
            <a:endParaRPr lang="lv-LV" sz="1200" b="1" dirty="0">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p:nvSpPr>
        <p:spPr>
          <a:xfrm>
            <a:off x="160713" y="6083033"/>
            <a:ext cx="8725594" cy="461665"/>
          </a:xfrm>
          <a:prstGeom prst="rect">
            <a:avLst/>
          </a:prstGeom>
          <a:solidFill>
            <a:srgbClr val="228B9D"/>
          </a:solidFill>
        </p:spPr>
        <p:txBody>
          <a:bodyPr wrap="square" rtlCol="0">
            <a:spAutoFit/>
          </a:bodyPr>
          <a:lstStyle/>
          <a:p>
            <a:pPr>
              <a:buClr>
                <a:schemeClr val="accent5">
                  <a:lumMod val="75000"/>
                </a:schemeClr>
              </a:buClr>
            </a:pPr>
            <a:r>
              <a:rPr lang="lv-LV"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Daļa darba tirgus nepiedalās nodokļu maksāšanā</a:t>
            </a:r>
            <a:r>
              <a:rPr lang="lv-LV" sz="12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lv-LV"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veidojas negodīga konkurence, spiediens uz sociālo budžetu vidējā termiņā</a:t>
            </a:r>
            <a:endParaRPr lang="lv-LV" sz="1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8" name="Chart 8"/>
          <p:cNvGraphicFramePr>
            <a:graphicFrameLocks/>
          </p:cNvGraphicFramePr>
          <p:nvPr>
            <p:extLst/>
          </p:nvPr>
        </p:nvGraphicFramePr>
        <p:xfrm>
          <a:off x="697256" y="3077898"/>
          <a:ext cx="7847766" cy="2939920"/>
        </p:xfrm>
        <a:graphic>
          <a:graphicData uri="http://schemas.openxmlformats.org/drawingml/2006/chart">
            <c:chart xmlns:c="http://schemas.openxmlformats.org/drawingml/2006/chart" xmlns:r="http://schemas.openxmlformats.org/officeDocument/2006/relationships" r:id="rId4"/>
          </a:graphicData>
        </a:graphic>
      </p:graphicFrame>
      <p:sp>
        <p:nvSpPr>
          <p:cNvPr id="14" name="Oval 13"/>
          <p:cNvSpPr/>
          <p:nvPr/>
        </p:nvSpPr>
        <p:spPr>
          <a:xfrm>
            <a:off x="597211" y="4788133"/>
            <a:ext cx="6834367" cy="118040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Slide Number Placeholder 2"/>
          <p:cNvSpPr>
            <a:spLocks noGrp="1"/>
          </p:cNvSpPr>
          <p:nvPr>
            <p:ph type="sldNum" sz="quarter" idx="10"/>
          </p:nvPr>
        </p:nvSpPr>
        <p:spPr>
          <a:xfrm>
            <a:off x="8498635" y="6513291"/>
            <a:ext cx="635000" cy="304800"/>
          </a:xfrm>
        </p:spPr>
        <p:txBody>
          <a:bodyPr/>
          <a:lstStyle/>
          <a:p>
            <a:fld id="{BB52BD7A-E27C-4D8B-9BA7-C703671C96E0}" type="slidenum">
              <a:rPr lang="en-US" altLang="lv-LV"/>
              <a:pPr/>
              <a:t>7</a:t>
            </a:fld>
            <a:endParaRPr lang="en-US" altLang="lv-LV" dirty="0"/>
          </a:p>
        </p:txBody>
      </p:sp>
    </p:spTree>
    <p:extLst>
      <p:ext uri="{BB962C8B-B14F-4D97-AF65-F5344CB8AC3E}">
        <p14:creationId xmlns:p14="http://schemas.microsoft.com/office/powerpoint/2010/main" val="2329128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327" y="381000"/>
            <a:ext cx="7002011" cy="781673"/>
          </a:xfrm>
        </p:spPr>
        <p:txBody>
          <a:bodyPr>
            <a:noAutofit/>
          </a:bodyPr>
          <a:lstStyle/>
          <a:p>
            <a:r>
              <a:rPr lang="lv-LV" altLang="lv-LV" sz="2600" cap="all" dirty="0">
                <a:solidFill>
                  <a:srgbClr val="228B9D"/>
                </a:solidFill>
                <a:effectLst>
                  <a:outerShdw blurRad="38100" dist="38100" dir="2700000" algn="tl">
                    <a:srgbClr val="000000">
                      <a:alpha val="43137"/>
                    </a:srgbClr>
                  </a:outerShdw>
                </a:effectLst>
                <a:latin typeface="Segoe UI" panose="020B0502040204020203" pitchFamily="34" charset="0"/>
              </a:rPr>
              <a:t>Reģionālās </a:t>
            </a:r>
            <a:r>
              <a:rPr lang="lv-LV" altLang="lv-LV" sz="2600" cap="all" dirty="0" smtClean="0">
                <a:solidFill>
                  <a:srgbClr val="228B9D"/>
                </a:solidFill>
                <a:effectLst>
                  <a:outerShdw blurRad="38100" dist="38100" dir="2700000" algn="tl">
                    <a:srgbClr val="000000">
                      <a:alpha val="43137"/>
                    </a:srgbClr>
                  </a:outerShdw>
                </a:effectLst>
                <a:latin typeface="Segoe UI" panose="020B0502040204020203" pitchFamily="34" charset="0"/>
              </a:rPr>
              <a:t>disproporcijas</a:t>
            </a:r>
            <a:endParaRPr lang="lv-LV" sz="2600" cap="all" dirty="0">
              <a:solidFill>
                <a:srgbClr val="228B9D"/>
              </a:solidFill>
              <a:effectLst>
                <a:outerShdw blurRad="38100" dist="38100" dir="2700000" algn="tl">
                  <a:srgbClr val="000000">
                    <a:alpha val="43137"/>
                  </a:srgbClr>
                </a:outerShdw>
              </a:effectLst>
              <a:latin typeface="Segoe UI" panose="020B0502040204020203" pitchFamily="34" charset="0"/>
            </a:endParaRPr>
          </a:p>
        </p:txBody>
      </p:sp>
      <p:graphicFrame>
        <p:nvGraphicFramePr>
          <p:cNvPr id="5" name="Object 2"/>
          <p:cNvGraphicFramePr>
            <a:graphicFrameLocks noGrp="1"/>
          </p:cNvGraphicFramePr>
          <p:nvPr>
            <p:ph idx="1"/>
            <p:extLst/>
          </p:nvPr>
        </p:nvGraphicFramePr>
        <p:xfrm>
          <a:off x="377505" y="4076496"/>
          <a:ext cx="4353887" cy="216785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77505" y="3121437"/>
            <a:ext cx="4467440" cy="677108"/>
          </a:xfrm>
          <a:prstGeom prst="rect">
            <a:avLst/>
          </a:prstGeom>
          <a:noFill/>
        </p:spPr>
        <p:txBody>
          <a:bodyPr wrap="square" rtlCol="0">
            <a:spAutoFit/>
          </a:bodyPr>
          <a:lstStyle/>
          <a:p>
            <a:pPr algn="ctr"/>
            <a:r>
              <a:rPr lang="lv-LV" sz="1400" b="1" dirty="0">
                <a:latin typeface="Verdana" panose="020B0604030504040204" pitchFamily="34" charset="0"/>
                <a:ea typeface="Verdana" panose="020B0604030504040204" pitchFamily="34" charset="0"/>
                <a:cs typeface="Verdana" panose="020B0604030504040204" pitchFamily="34" charset="0"/>
              </a:rPr>
              <a:t>Mājsaimniecību rīcībā esošie ienākumi reģionos 2014.gadā</a:t>
            </a:r>
            <a:br>
              <a:rPr lang="lv-LV" sz="1400" b="1" dirty="0">
                <a:latin typeface="Verdana" panose="020B0604030504040204" pitchFamily="34" charset="0"/>
                <a:ea typeface="Verdana" panose="020B0604030504040204" pitchFamily="34" charset="0"/>
                <a:cs typeface="Verdana" panose="020B0604030504040204" pitchFamily="34" charset="0"/>
              </a:rPr>
            </a:br>
            <a:r>
              <a:rPr lang="lv-LV" sz="1000" dirty="0">
                <a:latin typeface="Verdana" panose="020B0604030504040204" pitchFamily="34" charset="0"/>
                <a:ea typeface="Verdana" panose="020B0604030504040204" pitchFamily="34" charset="0"/>
                <a:cs typeface="Verdana" panose="020B0604030504040204" pitchFamily="34" charset="0"/>
              </a:rPr>
              <a:t>(</a:t>
            </a:r>
            <a:r>
              <a:rPr lang="lv-LV" sz="1000" dirty="0" smtClean="0">
                <a:latin typeface="Verdana" panose="020B0604030504040204" pitchFamily="34" charset="0"/>
                <a:ea typeface="Verdana" panose="020B0604030504040204" pitchFamily="34" charset="0"/>
                <a:cs typeface="Verdana" panose="020B0604030504040204" pitchFamily="34" charset="0"/>
              </a:rPr>
              <a:t>eiro</a:t>
            </a:r>
            <a:r>
              <a:rPr lang="lv-LV" sz="1000" dirty="0">
                <a:latin typeface="Verdana" panose="020B0604030504040204" pitchFamily="34" charset="0"/>
                <a:ea typeface="Verdana" panose="020B0604030504040204" pitchFamily="34" charset="0"/>
                <a:cs typeface="Verdana" panose="020B0604030504040204" pitchFamily="34" charset="0"/>
              </a:rPr>
              <a:t>, mēnesī)</a:t>
            </a:r>
          </a:p>
        </p:txBody>
      </p:sp>
      <p:pic>
        <p:nvPicPr>
          <p:cNvPr id="10" name="Picture 1" descr="https://pbs.twimg.com/media/CzgFSSiWEAAJN6x.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170"/>
          <a:stretch/>
        </p:blipFill>
        <p:spPr bwMode="auto">
          <a:xfrm>
            <a:off x="4844946" y="3823031"/>
            <a:ext cx="3994254" cy="236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Chart 10"/>
          <p:cNvGraphicFramePr/>
          <p:nvPr>
            <p:extLst/>
          </p:nvPr>
        </p:nvGraphicFramePr>
        <p:xfrm>
          <a:off x="570452" y="2298787"/>
          <a:ext cx="7994708" cy="544699"/>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bwMode="auto">
          <a:xfrm>
            <a:off x="1501629" y="1412945"/>
            <a:ext cx="6449736" cy="47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l" defTabSz="938213" rtl="0" eaLnBrk="1" fontAlgn="base" hangingPunct="1">
              <a:spcBef>
                <a:spcPct val="0"/>
              </a:spcBef>
              <a:spcAft>
                <a:spcPct val="0"/>
              </a:spcAft>
              <a:defRPr sz="1800" b="1" kern="1200">
                <a:solidFill>
                  <a:schemeClr val="tx1"/>
                </a:solidFill>
                <a:latin typeface="Calibri" panose="020F0502020204030204" pitchFamily="34" charset="0"/>
                <a:ea typeface="Segoe UI" panose="020B0502040204020203" pitchFamily="34" charset="0"/>
                <a:cs typeface="Segoe UI" panose="020B0502040204020203" pitchFamily="34" charset="0"/>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1400" dirty="0" smtClean="0">
                <a:latin typeface="Verdana" panose="020B0604030504040204" pitchFamily="34" charset="0"/>
                <a:ea typeface="Verdana" panose="020B0604030504040204" pitchFamily="34" charset="0"/>
                <a:cs typeface="Verdana" panose="020B0604030504040204" pitchFamily="34" charset="0"/>
              </a:rPr>
              <a:t>IKP sadalījums pa reģioniem</a:t>
            </a:r>
          </a:p>
          <a:p>
            <a:pPr algn="ctr"/>
            <a:endParaRPr lang="lv-LV" sz="1000" b="0" dirty="0">
              <a:latin typeface="Verdana" panose="020B0604030504040204" pitchFamily="34" charset="0"/>
              <a:ea typeface="Verdana" panose="020B0604030504040204" pitchFamily="34" charset="0"/>
              <a:cs typeface="Verdana" panose="020B0604030504040204" pitchFamily="34" charset="0"/>
            </a:endParaRPr>
          </a:p>
        </p:txBody>
      </p:sp>
      <p:sp>
        <p:nvSpPr>
          <p:cNvPr id="13" name="Title 1"/>
          <p:cNvSpPr txBox="1">
            <a:spLocks/>
          </p:cNvSpPr>
          <p:nvPr/>
        </p:nvSpPr>
        <p:spPr bwMode="auto">
          <a:xfrm>
            <a:off x="2309769" y="1972896"/>
            <a:ext cx="6163112" cy="28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1" fontAlgn="base" hangingPunct="1">
              <a:spcBef>
                <a:spcPct val="0"/>
              </a:spcBef>
              <a:spcAft>
                <a:spcPct val="0"/>
              </a:spcAft>
              <a:defRPr sz="1800" b="1" kern="1200">
                <a:solidFill>
                  <a:schemeClr val="tx1"/>
                </a:solidFill>
                <a:latin typeface="Calibri" panose="020F0502020204030204" pitchFamily="34" charset="0"/>
                <a:ea typeface="Segoe UI" panose="020B0502040204020203" pitchFamily="34" charset="0"/>
                <a:cs typeface="Segoe UI" panose="020B0502040204020203" pitchFamily="34" charset="0"/>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900" dirty="0" smtClean="0">
                <a:latin typeface="Verdana" panose="020B0604030504040204" pitchFamily="34" charset="0"/>
                <a:ea typeface="Verdana" panose="020B0604030504040204" pitchFamily="34" charset="0"/>
                <a:cs typeface="Verdana" panose="020B0604030504040204" pitchFamily="34" charset="0"/>
              </a:rPr>
              <a:t>Rīga                                                        Pierīga        Vidzeme  Kurzeme   Zemgale  Latgale</a:t>
            </a:r>
            <a:endParaRPr lang="lv-LV" sz="900" b="0" dirty="0">
              <a:latin typeface="Verdana" panose="020B0604030504040204" pitchFamily="34" charset="0"/>
              <a:ea typeface="Verdana" panose="020B0604030504040204" pitchFamily="34" charset="0"/>
              <a:cs typeface="Verdana" panose="020B0604030504040204" pitchFamily="34" charset="0"/>
            </a:endParaRPr>
          </a:p>
        </p:txBody>
      </p:sp>
      <p:sp>
        <p:nvSpPr>
          <p:cNvPr id="14" name="Title 1"/>
          <p:cNvSpPr txBox="1">
            <a:spLocks/>
          </p:cNvSpPr>
          <p:nvPr/>
        </p:nvSpPr>
        <p:spPr bwMode="auto">
          <a:xfrm>
            <a:off x="5025641" y="3121437"/>
            <a:ext cx="3575108" cy="67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2500" lnSpcReduction="10000"/>
          </a:bodyPr>
          <a:lstStyle>
            <a:lvl1pPr algn="l" defTabSz="938213" rtl="0" eaLnBrk="1" fontAlgn="base" hangingPunct="1">
              <a:spcBef>
                <a:spcPct val="0"/>
              </a:spcBef>
              <a:spcAft>
                <a:spcPct val="0"/>
              </a:spcAft>
              <a:defRPr sz="1800" b="1" kern="1200">
                <a:solidFill>
                  <a:schemeClr val="tx1"/>
                </a:solidFill>
                <a:latin typeface="Calibri" panose="020F0502020204030204" pitchFamily="34" charset="0"/>
                <a:ea typeface="Segoe UI" panose="020B0502040204020203" pitchFamily="34" charset="0"/>
                <a:cs typeface="Segoe UI" panose="020B0502040204020203" pitchFamily="34" charset="0"/>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lv-LV" sz="1600" dirty="0" smtClean="0">
                <a:latin typeface="Verdana" panose="020B0604030504040204" pitchFamily="34" charset="0"/>
                <a:ea typeface="Verdana" panose="020B0604030504040204" pitchFamily="34" charset="0"/>
                <a:cs typeface="Verdana" panose="020B0604030504040204" pitchFamily="34" charset="0"/>
              </a:rPr>
              <a:t>Iedzīvotāju skaita izmaiņas 1996.-2016.gadā</a:t>
            </a:r>
          </a:p>
          <a:p>
            <a:pPr algn="ctr"/>
            <a:r>
              <a:rPr lang="lv-LV" sz="1100" b="0" dirty="0" smtClean="0">
                <a:latin typeface="Verdana" panose="020B0604030504040204" pitchFamily="34" charset="0"/>
                <a:ea typeface="Verdana" panose="020B0604030504040204" pitchFamily="34" charset="0"/>
                <a:cs typeface="Verdana" panose="020B0604030504040204" pitchFamily="34" charset="0"/>
              </a:rPr>
              <a:t>(gada sākumā, procentos)</a:t>
            </a:r>
            <a:endParaRPr lang="lv-LV" sz="1100" b="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a:xfrm>
            <a:off x="8472881" y="6492032"/>
            <a:ext cx="635000" cy="304800"/>
          </a:xfrm>
        </p:spPr>
        <p:txBody>
          <a:bodyPr/>
          <a:lstStyle/>
          <a:p>
            <a:fld id="{BB52BD7A-E27C-4D8B-9BA7-C703671C96E0}" type="slidenum">
              <a:rPr lang="en-US" altLang="lv-LV"/>
              <a:pPr/>
              <a:t>8</a:t>
            </a:fld>
            <a:endParaRPr lang="en-US" altLang="lv-LV" dirty="0"/>
          </a:p>
        </p:txBody>
      </p:sp>
    </p:spTree>
    <p:extLst>
      <p:ext uri="{BB962C8B-B14F-4D97-AF65-F5344CB8AC3E}">
        <p14:creationId xmlns:p14="http://schemas.microsoft.com/office/powerpoint/2010/main" val="1346225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332382" y="335758"/>
            <a:ext cx="6477001" cy="1036638"/>
          </a:xfrm>
        </p:spPr>
        <p:txBody>
          <a:bodyPr>
            <a:normAutofit/>
          </a:bodyPr>
          <a:lstStyle/>
          <a:p>
            <a:pPr eaLnBrk="1" hangingPunct="1"/>
            <a:r>
              <a:rPr lang="lv-LV" altLang="lv-LV" sz="2600" smtClean="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TAUTSAIMNIECĪBAS TRANSFORMĀCIJA</a:t>
            </a:r>
            <a:endParaRPr lang="lv-LV" altLang="lv-LV" sz="2600">
              <a:solidFill>
                <a:srgbClr val="228B9D"/>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14339" name="Content Placeholder 2"/>
          <p:cNvSpPr>
            <a:spLocks noGrp="1"/>
          </p:cNvSpPr>
          <p:nvPr>
            <p:ph idx="1"/>
          </p:nvPr>
        </p:nvSpPr>
        <p:spPr>
          <a:xfrm>
            <a:off x="291272" y="1477272"/>
            <a:ext cx="8776527" cy="5102432"/>
          </a:xfrm>
        </p:spPr>
        <p:txBody>
          <a:bodyPr>
            <a:normAutofit fontScale="92500" lnSpcReduction="10000"/>
          </a:bodyPr>
          <a:lstStyle/>
          <a:p>
            <a:pPr marL="285750" indent="-285750">
              <a:buClr>
                <a:srgbClr val="00859B"/>
              </a:buClr>
              <a:buFont typeface="Wingdings" panose="05000000000000000000" pitchFamily="2" charset="2"/>
              <a:buChar char="Ø"/>
            </a:pPr>
            <a:r>
              <a:rPr lang="lv-LV" altLang="lv-LV" sz="1400" dirty="0"/>
              <a:t>P</a:t>
            </a:r>
            <a:r>
              <a:rPr lang="lv-LV" altLang="lv-LV" sz="1400" dirty="0" smtClean="0"/>
              <a:t>roduktivitāte 43</a:t>
            </a:r>
            <a:r>
              <a:rPr lang="lv-LV" altLang="lv-LV" sz="1400" dirty="0"/>
              <a:t>% līmenī no </a:t>
            </a:r>
            <a:r>
              <a:rPr lang="lv-LV" altLang="lv-LV" sz="1400" dirty="0" smtClean="0"/>
              <a:t>ES-28, darbaspēka </a:t>
            </a:r>
            <a:r>
              <a:rPr lang="lv-LV" altLang="lv-LV" sz="1400" dirty="0"/>
              <a:t>izmaksas </a:t>
            </a:r>
            <a:r>
              <a:rPr lang="lv-LV" altLang="lv-LV" sz="1400" dirty="0" smtClean="0"/>
              <a:t>aug 2X straujāk nekā produktivitāte. Darbaspēka </a:t>
            </a:r>
            <a:r>
              <a:rPr lang="lv-LV" altLang="lv-LV" sz="1400" dirty="0"/>
              <a:t>izmaksu pieaugums ir neizbēgams </a:t>
            </a:r>
          </a:p>
          <a:p>
            <a:pPr marL="285750" indent="-285750">
              <a:buClr>
                <a:srgbClr val="00859B"/>
              </a:buClr>
              <a:buFont typeface="Wingdings" panose="05000000000000000000" pitchFamily="2" charset="2"/>
              <a:buChar char="Ø"/>
            </a:pPr>
            <a:r>
              <a:rPr lang="lv-LV" altLang="lv-LV" sz="1400" dirty="0" smtClean="0"/>
              <a:t>3 </a:t>
            </a:r>
            <a:r>
              <a:rPr lang="lv-LV" altLang="lv-LV" sz="1400" dirty="0"/>
              <a:t>gadu laikā </a:t>
            </a:r>
            <a:r>
              <a:rPr lang="lv-LV" altLang="lv-LV" sz="1400" dirty="0" smtClean="0"/>
              <a:t>produktivitātes </a:t>
            </a:r>
            <a:r>
              <a:rPr lang="lv-LV" altLang="lv-LV" sz="1400" dirty="0"/>
              <a:t>līmenim </a:t>
            </a:r>
            <a:r>
              <a:rPr lang="lv-LV" altLang="lv-LV" sz="1400" dirty="0" smtClean="0"/>
              <a:t>jāsasniedz </a:t>
            </a:r>
            <a:r>
              <a:rPr lang="lv-LV" altLang="lv-LV" sz="1400" dirty="0"/>
              <a:t>vismaz </a:t>
            </a:r>
            <a:r>
              <a:rPr lang="lv-LV" altLang="lv-LV" sz="1400" dirty="0" smtClean="0"/>
              <a:t>50% no ES-28, jāveicina </a:t>
            </a:r>
            <a:r>
              <a:rPr lang="lv-LV" altLang="lv-LV" sz="1400" dirty="0"/>
              <a:t>tautsaimniecības struktūras pārmaiņas </a:t>
            </a:r>
            <a:r>
              <a:rPr lang="lv-LV" altLang="lv-LV" sz="1400" dirty="0" smtClean="0"/>
              <a:t>jeb transformācija.</a:t>
            </a:r>
            <a:endParaRPr lang="lv-LV" altLang="lv-LV" sz="1400" dirty="0"/>
          </a:p>
          <a:p>
            <a:endParaRPr lang="lv-LV" altLang="lv-LV" sz="1400" dirty="0" smtClean="0"/>
          </a:p>
          <a:p>
            <a:endParaRPr lang="lv-LV" altLang="lv-LV" sz="1400" dirty="0"/>
          </a:p>
          <a:p>
            <a:endParaRPr lang="lv-LV" altLang="lv-LV" sz="1400" dirty="0" smtClean="0"/>
          </a:p>
          <a:p>
            <a:endParaRPr lang="lv-LV" altLang="lv-LV" sz="1800" dirty="0"/>
          </a:p>
          <a:p>
            <a:endParaRPr lang="lv-LV" altLang="lv-LV" sz="1800" dirty="0" smtClean="0"/>
          </a:p>
          <a:p>
            <a:endParaRPr lang="lv-LV" altLang="lv-LV" sz="1800" dirty="0"/>
          </a:p>
          <a:p>
            <a:endParaRPr lang="lv-LV" altLang="lv-LV" sz="1800" dirty="0" smtClean="0"/>
          </a:p>
          <a:p>
            <a:endParaRPr lang="lv-LV" altLang="lv-LV" sz="1700" dirty="0" smtClean="0">
              <a:solidFill>
                <a:srgbClr val="00859B"/>
              </a:solidFill>
            </a:endParaRPr>
          </a:p>
          <a:p>
            <a:endParaRPr lang="lv-LV" altLang="lv-LV" sz="1700" dirty="0">
              <a:solidFill>
                <a:srgbClr val="00859B"/>
              </a:solidFill>
            </a:endParaRPr>
          </a:p>
          <a:p>
            <a:endParaRPr lang="lv-LV" altLang="lv-LV" sz="2800" dirty="0" smtClean="0">
              <a:solidFill>
                <a:srgbClr val="00859B"/>
              </a:solidFill>
            </a:endParaRPr>
          </a:p>
          <a:p>
            <a:endParaRPr lang="lv-LV" altLang="lv-LV" sz="2800" dirty="0" smtClean="0">
              <a:solidFill>
                <a:srgbClr val="00859B"/>
              </a:solidFill>
            </a:endParaRPr>
          </a:p>
          <a:p>
            <a:endParaRPr lang="lv-LV" altLang="lv-LV" sz="1700" dirty="0" smtClean="0">
              <a:solidFill>
                <a:srgbClr val="00859B"/>
              </a:solidFill>
            </a:endParaRPr>
          </a:p>
          <a:p>
            <a:r>
              <a:rPr lang="lv-LV" altLang="lv-LV" sz="1700" b="1" dirty="0" smtClean="0">
                <a:solidFill>
                  <a:srgbClr val="00859B"/>
                </a:solidFill>
              </a:rPr>
              <a:t>Izaicinājums </a:t>
            </a:r>
            <a:r>
              <a:rPr lang="lv-LV" altLang="lv-LV" sz="1700" dirty="0" smtClean="0">
                <a:solidFill>
                  <a:srgbClr val="00859B"/>
                </a:solidFill>
              </a:rPr>
              <a:t>– jaunu </a:t>
            </a:r>
            <a:r>
              <a:rPr lang="lv-LV" altLang="lv-LV" sz="1700" dirty="0">
                <a:solidFill>
                  <a:srgbClr val="00859B"/>
                </a:solidFill>
              </a:rPr>
              <a:t>konkurētspējas priekšrocību </a:t>
            </a:r>
            <a:r>
              <a:rPr lang="lv-LV" altLang="lv-LV" sz="1700" dirty="0" smtClean="0">
                <a:solidFill>
                  <a:srgbClr val="00859B"/>
                </a:solidFill>
              </a:rPr>
              <a:t>veidošana: ieguldījumi </a:t>
            </a:r>
            <a:r>
              <a:rPr lang="lv-LV" altLang="lv-LV" sz="1700" dirty="0">
                <a:solidFill>
                  <a:srgbClr val="00859B"/>
                </a:solidFill>
              </a:rPr>
              <a:t>jaunākās tehnoloģijās, </a:t>
            </a:r>
            <a:r>
              <a:rPr lang="lv-LV" altLang="lv-LV" sz="1700" dirty="0" smtClean="0">
                <a:solidFill>
                  <a:srgbClr val="00859B"/>
                </a:solidFill>
              </a:rPr>
              <a:t>inovācijās</a:t>
            </a:r>
            <a:r>
              <a:rPr lang="lv-LV" altLang="lv-LV" sz="1700" dirty="0">
                <a:solidFill>
                  <a:srgbClr val="00859B"/>
                </a:solidFill>
              </a:rPr>
              <a:t>, pētniecībā, cilvēkkapitālā, t.i., resursu </a:t>
            </a:r>
            <a:r>
              <a:rPr lang="lv-LV" altLang="lv-LV" sz="1700" dirty="0" smtClean="0">
                <a:solidFill>
                  <a:srgbClr val="00859B"/>
                </a:solidFill>
              </a:rPr>
              <a:t>efektīva piesaiste </a:t>
            </a:r>
            <a:r>
              <a:rPr lang="lv-LV" altLang="lv-LV" sz="1700" dirty="0">
                <a:solidFill>
                  <a:srgbClr val="00859B"/>
                </a:solidFill>
              </a:rPr>
              <a:t>un </a:t>
            </a:r>
            <a:r>
              <a:rPr lang="lv-LV" altLang="lv-LV" sz="1700" dirty="0" smtClean="0">
                <a:solidFill>
                  <a:srgbClr val="00859B"/>
                </a:solidFill>
              </a:rPr>
              <a:t>pārdale. </a:t>
            </a:r>
            <a:r>
              <a:rPr lang="lv-LV" altLang="lv-LV" sz="1700" b="1" dirty="0" smtClean="0">
                <a:solidFill>
                  <a:srgbClr val="FF0000"/>
                </a:solidFill>
              </a:rPr>
              <a:t>Nepieciešama </a:t>
            </a:r>
            <a:r>
              <a:rPr lang="lv-LV" altLang="lv-LV" sz="1700" b="1" dirty="0">
                <a:solidFill>
                  <a:srgbClr val="FF0000"/>
                </a:solidFill>
              </a:rPr>
              <a:t>ekonomisko subjektu uzvedības maiņa</a:t>
            </a:r>
            <a:endParaRPr lang="lv-LV" altLang="lv-LV" sz="1900" b="1" dirty="0" smtClean="0">
              <a:solidFill>
                <a:srgbClr val="FF0000"/>
              </a:solidFill>
            </a:endParaRPr>
          </a:p>
        </p:txBody>
      </p:sp>
      <p:grpSp>
        <p:nvGrpSpPr>
          <p:cNvPr id="3" name="Group 2"/>
          <p:cNvGrpSpPr/>
          <p:nvPr/>
        </p:nvGrpSpPr>
        <p:grpSpPr>
          <a:xfrm>
            <a:off x="775252" y="2503972"/>
            <a:ext cx="7630303" cy="2843281"/>
            <a:chOff x="775252" y="2503972"/>
            <a:chExt cx="7630303" cy="2843281"/>
          </a:xfrm>
        </p:grpSpPr>
        <p:pic>
          <p:nvPicPr>
            <p:cNvPr id="55298" name="Picture 2" descr="Image result for innovation and productiv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330" y="2503972"/>
              <a:ext cx="6997148" cy="28432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2757" y="3195122"/>
              <a:ext cx="1368000" cy="216000"/>
            </a:xfrm>
            <a:prstGeom prst="rect">
              <a:avLst/>
            </a:prstGeom>
            <a:solidFill>
              <a:schemeClr val="bg1"/>
            </a:solidFill>
          </p:spPr>
          <p:txBody>
            <a:bodyPr wrap="square" rtlCol="0" anchor="ctr">
              <a:spAutoFit/>
            </a:bodyPr>
            <a:lstStyle/>
            <a:p>
              <a:r>
                <a:rPr lang="lv-LV" sz="1600" b="1" dirty="0" smtClean="0">
                  <a:solidFill>
                    <a:srgbClr val="00859B"/>
                  </a:solidFill>
                  <a:latin typeface="Candara" panose="020E0502030303020204" pitchFamily="34" charset="0"/>
                </a:rPr>
                <a:t>Tehnoloģijas</a:t>
              </a:r>
              <a:endParaRPr lang="lv-LV" sz="1600" b="1" dirty="0">
                <a:solidFill>
                  <a:srgbClr val="00859B"/>
                </a:solidFill>
                <a:latin typeface="Candara" panose="020E0502030303020204" pitchFamily="34" charset="0"/>
              </a:endParaRPr>
            </a:p>
          </p:txBody>
        </p:sp>
        <p:sp>
          <p:nvSpPr>
            <p:cNvPr id="36" name="TextBox 35"/>
            <p:cNvSpPr txBox="1"/>
            <p:nvPr/>
          </p:nvSpPr>
          <p:spPr>
            <a:xfrm>
              <a:off x="775252" y="3897693"/>
              <a:ext cx="2276061" cy="338554"/>
            </a:xfrm>
            <a:prstGeom prst="rect">
              <a:avLst/>
            </a:prstGeom>
            <a:solidFill>
              <a:schemeClr val="bg1"/>
            </a:solidFill>
          </p:spPr>
          <p:txBody>
            <a:bodyPr wrap="square" rtlCol="0" anchor="ctr">
              <a:spAutoFit/>
            </a:bodyPr>
            <a:lstStyle/>
            <a:p>
              <a:pPr algn="ctr"/>
              <a:r>
                <a:rPr lang="lv-LV" sz="1600" b="1" dirty="0" smtClean="0">
                  <a:solidFill>
                    <a:srgbClr val="00859B"/>
                  </a:solidFill>
                  <a:latin typeface="Candara" panose="020E0502030303020204" pitchFamily="34" charset="0"/>
                </a:rPr>
                <a:t>Menedžments, izglītība</a:t>
              </a:r>
              <a:endParaRPr lang="lv-LV" sz="1600" b="1" dirty="0">
                <a:solidFill>
                  <a:srgbClr val="00859B"/>
                </a:solidFill>
                <a:latin typeface="Candara" panose="020E0502030303020204" pitchFamily="34" charset="0"/>
              </a:endParaRPr>
            </a:p>
          </p:txBody>
        </p:sp>
        <p:sp>
          <p:nvSpPr>
            <p:cNvPr id="37" name="TextBox 36"/>
            <p:cNvSpPr txBox="1"/>
            <p:nvPr/>
          </p:nvSpPr>
          <p:spPr>
            <a:xfrm>
              <a:off x="1003852" y="4954068"/>
              <a:ext cx="1581362" cy="338554"/>
            </a:xfrm>
            <a:prstGeom prst="rect">
              <a:avLst/>
            </a:prstGeom>
            <a:solidFill>
              <a:schemeClr val="bg1"/>
            </a:solidFill>
          </p:spPr>
          <p:txBody>
            <a:bodyPr wrap="square" rtlCol="0" anchor="ctr">
              <a:spAutoFit/>
            </a:bodyPr>
            <a:lstStyle/>
            <a:p>
              <a:pPr algn="ctr"/>
              <a:r>
                <a:rPr lang="lv-LV" sz="1600" b="1" dirty="0" smtClean="0">
                  <a:solidFill>
                    <a:srgbClr val="00859B"/>
                  </a:solidFill>
                  <a:latin typeface="Candara" panose="020E0502030303020204" pitchFamily="34" charset="0"/>
                </a:rPr>
                <a:t>Biznesa modelis</a:t>
              </a:r>
              <a:endParaRPr lang="lv-LV" sz="1600" b="1" dirty="0">
                <a:solidFill>
                  <a:srgbClr val="00859B"/>
                </a:solidFill>
                <a:latin typeface="Candara" panose="020E0502030303020204" pitchFamily="34" charset="0"/>
              </a:endParaRPr>
            </a:p>
          </p:txBody>
        </p:sp>
        <p:sp>
          <p:nvSpPr>
            <p:cNvPr id="38" name="TextBox 37"/>
            <p:cNvSpPr txBox="1"/>
            <p:nvPr/>
          </p:nvSpPr>
          <p:spPr>
            <a:xfrm>
              <a:off x="3561748" y="4072419"/>
              <a:ext cx="2779278" cy="553998"/>
            </a:xfrm>
            <a:prstGeom prst="rect">
              <a:avLst/>
            </a:prstGeom>
            <a:solidFill>
              <a:schemeClr val="bg1"/>
            </a:solidFill>
          </p:spPr>
          <p:txBody>
            <a:bodyPr wrap="square" rtlCol="0" anchor="ctr">
              <a:spAutoFit/>
            </a:bodyPr>
            <a:lstStyle/>
            <a:p>
              <a:pPr algn="ctr"/>
              <a:r>
                <a:rPr lang="lv-LV" sz="1600" b="1" dirty="0" smtClean="0">
                  <a:solidFill>
                    <a:srgbClr val="00859B"/>
                  </a:solidFill>
                  <a:latin typeface="Candara" panose="020E0502030303020204" pitchFamily="34" charset="0"/>
                </a:rPr>
                <a:t>Inovācija</a:t>
              </a:r>
            </a:p>
            <a:p>
              <a:pPr algn="ctr"/>
              <a:r>
                <a:rPr lang="lv-LV" sz="1400" dirty="0" smtClean="0">
                  <a:solidFill>
                    <a:srgbClr val="00859B"/>
                  </a:solidFill>
                  <a:latin typeface="Candara" panose="020E0502030303020204" pitchFamily="34" charset="0"/>
                </a:rPr>
                <a:t>Process notiek uzņēmumos</a:t>
              </a:r>
              <a:endParaRPr lang="lv-LV" sz="1400" dirty="0">
                <a:solidFill>
                  <a:srgbClr val="00859B"/>
                </a:solidFill>
                <a:latin typeface="Candara" panose="020E0502030303020204" pitchFamily="34" charset="0"/>
              </a:endParaRPr>
            </a:p>
          </p:txBody>
        </p:sp>
        <p:sp>
          <p:nvSpPr>
            <p:cNvPr id="40" name="TextBox 39"/>
            <p:cNvSpPr txBox="1"/>
            <p:nvPr/>
          </p:nvSpPr>
          <p:spPr>
            <a:xfrm>
              <a:off x="6821555" y="4183117"/>
              <a:ext cx="1584000" cy="338554"/>
            </a:xfrm>
            <a:prstGeom prst="rect">
              <a:avLst/>
            </a:prstGeom>
            <a:solidFill>
              <a:schemeClr val="bg1"/>
            </a:solidFill>
          </p:spPr>
          <p:txBody>
            <a:bodyPr wrap="square" rtlCol="0" anchor="ctr">
              <a:spAutoFit/>
            </a:bodyPr>
            <a:lstStyle/>
            <a:p>
              <a:r>
                <a:rPr lang="lv-LV" sz="1600" b="1" dirty="0" smtClean="0">
                  <a:solidFill>
                    <a:srgbClr val="00859B"/>
                  </a:solidFill>
                  <a:latin typeface="Candara" panose="020E0502030303020204" pitchFamily="34" charset="0"/>
                </a:rPr>
                <a:t>Produktivitāte</a:t>
              </a:r>
              <a:endParaRPr lang="lv-LV" sz="1600" b="1" dirty="0">
                <a:solidFill>
                  <a:srgbClr val="00859B"/>
                </a:solidFill>
                <a:latin typeface="Candara" panose="020E0502030303020204" pitchFamily="34" charset="0"/>
              </a:endParaRPr>
            </a:p>
          </p:txBody>
        </p:sp>
      </p:grpSp>
      <p:sp>
        <p:nvSpPr>
          <p:cNvPr id="4" name="Slide Number Placeholder 3"/>
          <p:cNvSpPr>
            <a:spLocks noGrp="1"/>
          </p:cNvSpPr>
          <p:nvPr>
            <p:ph type="sldNum" sz="quarter" idx="13"/>
          </p:nvPr>
        </p:nvSpPr>
        <p:spPr>
          <a:xfrm>
            <a:off x="8809383" y="6536635"/>
            <a:ext cx="304800" cy="304800"/>
          </a:xfrm>
        </p:spPr>
        <p:txBody>
          <a:bodyPr/>
          <a:lstStyle/>
          <a:p>
            <a:pPr>
              <a:defRPr/>
            </a:pPr>
            <a:fld id="{51515D08-4A02-46A9-B24D-F30F9EFBDA49}" type="slidenum">
              <a:rPr lang="en-US" altLang="lv-LV">
                <a:latin typeface="Calibri" panose="020F0502020204030204" pitchFamily="34" charset="0"/>
              </a:rPr>
              <a:pPr>
                <a:defRPr/>
              </a:pPr>
              <a:t>9</a:t>
            </a:fld>
            <a:endParaRPr lang="en-US" altLang="lv-LV" dirty="0">
              <a:latin typeface="Calibri" panose="020F0502020204030204" pitchFamily="34" charset="0"/>
            </a:endParaRPr>
          </a:p>
        </p:txBody>
      </p:sp>
    </p:spTree>
    <p:extLst>
      <p:ext uri="{BB962C8B-B14F-4D97-AF65-F5344CB8AC3E}">
        <p14:creationId xmlns:p14="http://schemas.microsoft.com/office/powerpoint/2010/main" val="2376236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89_Prezentacija_templateLV</Template>
  <TotalTime>4540</TotalTime>
  <Words>1896</Words>
  <Application>Microsoft Office PowerPoint</Application>
  <PresentationFormat>On-screen Show (4:3)</PresentationFormat>
  <Paragraphs>449</Paragraphs>
  <Slides>28</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28</vt:i4>
      </vt:variant>
    </vt:vector>
  </HeadingPairs>
  <TitlesOfParts>
    <vt:vector size="42" baseType="lpstr">
      <vt:lpstr>MS PGothic</vt:lpstr>
      <vt:lpstr>MS PGothic</vt:lpstr>
      <vt:lpstr>Arial</vt:lpstr>
      <vt:lpstr>Arial Narrow</vt:lpstr>
      <vt:lpstr>Calibri</vt:lpstr>
      <vt:lpstr>Cambria Math</vt:lpstr>
      <vt:lpstr>Candara</vt:lpstr>
      <vt:lpstr>Segoe UI</vt:lpstr>
      <vt:lpstr>Symbol</vt:lpstr>
      <vt:lpstr>Times New Roman</vt:lpstr>
      <vt:lpstr>Verdana</vt:lpstr>
      <vt:lpstr>Webdings</vt:lpstr>
      <vt:lpstr>Wingdings</vt:lpstr>
      <vt:lpstr>89_Prezentacija_templateLV</vt:lpstr>
      <vt:lpstr>EKONOMIKAS TRANSFORMĀCIJA  STRAUJĀKAS IZAUGSMES NODROŠINĀŠANAI   PRODUKTIVITĀTE UN CILVĒKKAPITĀLS</vt:lpstr>
      <vt:lpstr>EKONOMIKAS IZAUGSMES MĒRĶIS</vt:lpstr>
      <vt:lpstr>PowerPoint Presentation</vt:lpstr>
      <vt:lpstr>PRODUKTIVITĀTI  IETEKMĒ NE TIKAI  INVESTĪCIJU APJOMS, BET ARĪ TO STRUKTŪRA</vt:lpstr>
      <vt:lpstr>Kā izvairīties no Vidēju ienākumu «slazda»?</vt:lpstr>
      <vt:lpstr>PowerPoint Presentation</vt:lpstr>
      <vt:lpstr>DARBA TIRGUS ŠODIEN</vt:lpstr>
      <vt:lpstr>Reģionālās disproporcijas</vt:lpstr>
      <vt:lpstr>TAUTSAIMNIECĪBAS TRANSFORMĀCIJA</vt:lpstr>
      <vt:lpstr>5% IZAUGSMES SASNIEGŠANA</vt:lpstr>
      <vt:lpstr>DARBASPĒKA IZMAKSAS AUG STRAUJĀK NEKĀ PRODUKTIVITĀTE</vt:lpstr>
      <vt:lpstr>EKSPORTA IENĀKUMI UZ 1 STRĀDĀJOŠO AUG, BET IR BŪTISKI MAZĀKI NEKĀ VIDĒJI ES</vt:lpstr>
      <vt:lpstr>BIZNESA STRATĒĢIJAS NAV VĒRSTAS UZ INOVĀCIJAS ATTĪSTĪBU </vt:lpstr>
      <vt:lpstr>  PWC BALTIJAS VADĪTĀJU APTAUJA (1)</vt:lpstr>
      <vt:lpstr>  PWC BALTIJAS VADĪTĀJU APTAUJA (2)</vt:lpstr>
      <vt:lpstr>  PWC BALTIJAS VADĪTĀJU APTAUJA (3)</vt:lpstr>
      <vt:lpstr>PowerPoint Presentation</vt:lpstr>
      <vt:lpstr>PowerPoint Presentation</vt:lpstr>
      <vt:lpstr>PowerPoint Presentation</vt:lpstr>
      <vt:lpstr>DARBA TIRGUS DISPROPORCIJAS UN STRATĒĢIJAS TO KOREKCIJAI</vt:lpstr>
      <vt:lpstr>PowerPoint Presentation</vt:lpstr>
      <vt:lpstr>PAŠREIZĒJIE PIEAUGUŠO IZGLĪTĪBAS PASĀKUMI NENODROŠINA ILGTSPĒJĪGU UN VISPUSĪGA PIEAUGUŠO IZGLĪTĪBAS SISTĒMU</vt:lpstr>
      <vt:lpstr>PowerPoint Presentation</vt:lpstr>
      <vt:lpstr>PASĀKUMU KOPUMS ILGTSPĒJĪGAS PIEAUGUŠO IZGLĪTĪBAS SISTĒMAS IEVIEŠANAI (1) </vt:lpstr>
      <vt:lpstr>PASĀKUMU KOPUMS ILGTSPĒJĪGAS PIEAUGUŠO IZGLĪTĪBAS SISTĒMAS IEVIEŠANAI (2) </vt:lpstr>
      <vt:lpstr>NODARBINĀTĪBAS PADOMES 2017.GADA 1.PUSGADA DARBA PROGRAMMA</vt:lpstr>
      <vt:lpstr>NODARBINĀTĪBAS PADOMES 2017.GADA 1.PUSGADA DARBA PROGRAMMA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Jānis Salmiņš</cp:lastModifiedBy>
  <cp:revision>402</cp:revision>
  <cp:lastPrinted>2017-01-24T17:45:49Z</cp:lastPrinted>
  <dcterms:created xsi:type="dcterms:W3CDTF">2014-11-20T14:46:47Z</dcterms:created>
  <dcterms:modified xsi:type="dcterms:W3CDTF">2017-01-25T08:51:10Z</dcterms:modified>
</cp:coreProperties>
</file>